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6" r:id="rId2"/>
    <p:sldId id="258" r:id="rId3"/>
    <p:sldId id="257" r:id="rId4"/>
  </p:sldIdLst>
  <p:sldSz cx="7772400" cy="100584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3168" userDrawn="1">
          <p15:clr>
            <a:srgbClr val="A4A3A4"/>
          </p15:clr>
        </p15:guide>
        <p15:guide id="2" pos="2448"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361" autoAdjust="0"/>
    <p:restoredTop sz="94660"/>
  </p:normalViewPr>
  <p:slideViewPr>
    <p:cSldViewPr snapToGrid="0" showGuides="1">
      <p:cViewPr varScale="1">
        <p:scale>
          <a:sx n="78" d="100"/>
          <a:sy n="78" d="100"/>
        </p:scale>
        <p:origin x="2922" y="60"/>
      </p:cViewPr>
      <p:guideLst>
        <p:guide orient="horz" pos="3168"/>
        <p:guide pos="2448"/>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582930" y="1646133"/>
            <a:ext cx="6606540" cy="3501813"/>
          </a:xfrm>
        </p:spPr>
        <p:txBody>
          <a:bodyPr anchor="b"/>
          <a:lstStyle>
            <a:lvl1pPr algn="ctr">
              <a:defRPr sz="5100"/>
            </a:lvl1pPr>
          </a:lstStyle>
          <a:p>
            <a:r>
              <a:rPr lang="en-US"/>
              <a:t>Click to edit Master title style</a:t>
            </a:r>
            <a:endParaRPr lang="en-US" dirty="0"/>
          </a:p>
        </p:txBody>
      </p:sp>
      <p:sp>
        <p:nvSpPr>
          <p:cNvPr id="3" name="Subtitle 2"/>
          <p:cNvSpPr>
            <a:spLocks noGrp="1"/>
          </p:cNvSpPr>
          <p:nvPr>
            <p:ph type="subTitle" idx="1"/>
          </p:nvPr>
        </p:nvSpPr>
        <p:spPr>
          <a:xfrm>
            <a:off x="971550" y="5282989"/>
            <a:ext cx="5829300" cy="2428451"/>
          </a:xfrm>
        </p:spPr>
        <p:txBody>
          <a:bodyPr/>
          <a:lstStyle>
            <a:lvl1pPr marL="0" indent="0" algn="ctr">
              <a:buNone/>
              <a:defRPr sz="2040"/>
            </a:lvl1pPr>
            <a:lvl2pPr marL="388620" indent="0" algn="ctr">
              <a:buNone/>
              <a:defRPr sz="1700"/>
            </a:lvl2pPr>
            <a:lvl3pPr marL="777240" indent="0" algn="ctr">
              <a:buNone/>
              <a:defRPr sz="1530"/>
            </a:lvl3pPr>
            <a:lvl4pPr marL="1165860" indent="0" algn="ctr">
              <a:buNone/>
              <a:defRPr sz="1360"/>
            </a:lvl4pPr>
            <a:lvl5pPr marL="1554480" indent="0" algn="ctr">
              <a:buNone/>
              <a:defRPr sz="1360"/>
            </a:lvl5pPr>
            <a:lvl6pPr marL="1943100" indent="0" algn="ctr">
              <a:buNone/>
              <a:defRPr sz="1360"/>
            </a:lvl6pPr>
            <a:lvl7pPr marL="2331720" indent="0" algn="ctr">
              <a:buNone/>
              <a:defRPr sz="1360"/>
            </a:lvl7pPr>
            <a:lvl8pPr marL="2720340" indent="0" algn="ctr">
              <a:buNone/>
              <a:defRPr sz="1360"/>
            </a:lvl8pPr>
            <a:lvl9pPr marL="3108960" indent="0" algn="ctr">
              <a:buNone/>
              <a:defRPr sz="136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A182AB79-3740-46C2-A226-15DCBF51DF2F}" type="datetimeFigureOut">
              <a:rPr lang="en-US" smtClean="0"/>
              <a:t>7/14/2025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9F1488-7432-430B-A80D-40B3A9AC4161}" type="slidenum">
              <a:rPr lang="en-US" smtClean="0"/>
              <a:t>‹#›</a:t>
            </a:fld>
            <a:endParaRPr lang="en-US" dirty="0"/>
          </a:p>
        </p:txBody>
      </p:sp>
    </p:spTree>
    <p:extLst>
      <p:ext uri="{BB962C8B-B14F-4D97-AF65-F5344CB8AC3E}">
        <p14:creationId xmlns:p14="http://schemas.microsoft.com/office/powerpoint/2010/main" val="4478694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82AB79-3740-46C2-A226-15DCBF51DF2F}" type="datetimeFigureOut">
              <a:rPr lang="en-US" smtClean="0"/>
              <a:t>7/14/2025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9F1488-7432-430B-A80D-40B3A9AC4161}" type="slidenum">
              <a:rPr lang="en-US" smtClean="0"/>
              <a:t>‹#›</a:t>
            </a:fld>
            <a:endParaRPr lang="en-US" dirty="0"/>
          </a:p>
        </p:txBody>
      </p:sp>
    </p:spTree>
    <p:extLst>
      <p:ext uri="{BB962C8B-B14F-4D97-AF65-F5344CB8AC3E}">
        <p14:creationId xmlns:p14="http://schemas.microsoft.com/office/powerpoint/2010/main" val="22027627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5562124" y="535517"/>
            <a:ext cx="1675924" cy="8524029"/>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534353" y="535517"/>
            <a:ext cx="4930616" cy="8524029"/>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82AB79-3740-46C2-A226-15DCBF51DF2F}" type="datetimeFigureOut">
              <a:rPr lang="en-US" smtClean="0"/>
              <a:t>7/14/2025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9F1488-7432-430B-A80D-40B3A9AC4161}" type="slidenum">
              <a:rPr lang="en-US" smtClean="0"/>
              <a:t>‹#›</a:t>
            </a:fld>
            <a:endParaRPr lang="en-US" dirty="0"/>
          </a:p>
        </p:txBody>
      </p:sp>
    </p:spTree>
    <p:extLst>
      <p:ext uri="{BB962C8B-B14F-4D97-AF65-F5344CB8AC3E}">
        <p14:creationId xmlns:p14="http://schemas.microsoft.com/office/powerpoint/2010/main" val="339278128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182AB79-3740-46C2-A226-15DCBF51DF2F}" type="datetimeFigureOut">
              <a:rPr lang="en-US" smtClean="0"/>
              <a:t>7/14/2025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9F1488-7432-430B-A80D-40B3A9AC4161}" type="slidenum">
              <a:rPr lang="en-US" smtClean="0"/>
              <a:t>‹#›</a:t>
            </a:fld>
            <a:endParaRPr lang="en-US" dirty="0"/>
          </a:p>
        </p:txBody>
      </p:sp>
    </p:spTree>
    <p:extLst>
      <p:ext uri="{BB962C8B-B14F-4D97-AF65-F5344CB8AC3E}">
        <p14:creationId xmlns:p14="http://schemas.microsoft.com/office/powerpoint/2010/main" val="7077959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530305" y="2507618"/>
            <a:ext cx="6703695" cy="4184014"/>
          </a:xfrm>
        </p:spPr>
        <p:txBody>
          <a:bodyPr anchor="b"/>
          <a:lstStyle>
            <a:lvl1pPr>
              <a:defRPr sz="5100"/>
            </a:lvl1pPr>
          </a:lstStyle>
          <a:p>
            <a:r>
              <a:rPr lang="en-US"/>
              <a:t>Click to edit Master title style</a:t>
            </a:r>
            <a:endParaRPr lang="en-US" dirty="0"/>
          </a:p>
        </p:txBody>
      </p:sp>
      <p:sp>
        <p:nvSpPr>
          <p:cNvPr id="3" name="Text Placeholder 2"/>
          <p:cNvSpPr>
            <a:spLocks noGrp="1"/>
          </p:cNvSpPr>
          <p:nvPr>
            <p:ph type="body" idx="1"/>
          </p:nvPr>
        </p:nvSpPr>
        <p:spPr>
          <a:xfrm>
            <a:off x="530305" y="6731215"/>
            <a:ext cx="6703695" cy="2200274"/>
          </a:xfrm>
        </p:spPr>
        <p:txBody>
          <a:bodyPr/>
          <a:lstStyle>
            <a:lvl1pPr marL="0" indent="0">
              <a:buNone/>
              <a:defRPr sz="2040">
                <a:solidFill>
                  <a:schemeClr val="tx1"/>
                </a:solidFill>
              </a:defRPr>
            </a:lvl1pPr>
            <a:lvl2pPr marL="388620" indent="0">
              <a:buNone/>
              <a:defRPr sz="1700">
                <a:solidFill>
                  <a:schemeClr val="tx1">
                    <a:tint val="75000"/>
                  </a:schemeClr>
                </a:solidFill>
              </a:defRPr>
            </a:lvl2pPr>
            <a:lvl3pPr marL="777240" indent="0">
              <a:buNone/>
              <a:defRPr sz="1530">
                <a:solidFill>
                  <a:schemeClr val="tx1">
                    <a:tint val="75000"/>
                  </a:schemeClr>
                </a:solidFill>
              </a:defRPr>
            </a:lvl3pPr>
            <a:lvl4pPr marL="1165860" indent="0">
              <a:buNone/>
              <a:defRPr sz="1360">
                <a:solidFill>
                  <a:schemeClr val="tx1">
                    <a:tint val="75000"/>
                  </a:schemeClr>
                </a:solidFill>
              </a:defRPr>
            </a:lvl4pPr>
            <a:lvl5pPr marL="1554480" indent="0">
              <a:buNone/>
              <a:defRPr sz="1360">
                <a:solidFill>
                  <a:schemeClr val="tx1">
                    <a:tint val="75000"/>
                  </a:schemeClr>
                </a:solidFill>
              </a:defRPr>
            </a:lvl5pPr>
            <a:lvl6pPr marL="1943100" indent="0">
              <a:buNone/>
              <a:defRPr sz="1360">
                <a:solidFill>
                  <a:schemeClr val="tx1">
                    <a:tint val="75000"/>
                  </a:schemeClr>
                </a:solidFill>
              </a:defRPr>
            </a:lvl6pPr>
            <a:lvl7pPr marL="2331720" indent="0">
              <a:buNone/>
              <a:defRPr sz="1360">
                <a:solidFill>
                  <a:schemeClr val="tx1">
                    <a:tint val="75000"/>
                  </a:schemeClr>
                </a:solidFill>
              </a:defRPr>
            </a:lvl7pPr>
            <a:lvl8pPr marL="2720340" indent="0">
              <a:buNone/>
              <a:defRPr sz="1360">
                <a:solidFill>
                  <a:schemeClr val="tx1">
                    <a:tint val="75000"/>
                  </a:schemeClr>
                </a:solidFill>
              </a:defRPr>
            </a:lvl8pPr>
            <a:lvl9pPr marL="3108960" indent="0">
              <a:buNone/>
              <a:defRPr sz="136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A182AB79-3740-46C2-A226-15DCBF51DF2F}" type="datetimeFigureOut">
              <a:rPr lang="en-US" smtClean="0"/>
              <a:t>7/14/2025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D19F1488-7432-430B-A80D-40B3A9AC4161}" type="slidenum">
              <a:rPr lang="en-US" smtClean="0"/>
              <a:t>‹#›</a:t>
            </a:fld>
            <a:endParaRPr lang="en-US" dirty="0"/>
          </a:p>
        </p:txBody>
      </p:sp>
    </p:spTree>
    <p:extLst>
      <p:ext uri="{BB962C8B-B14F-4D97-AF65-F5344CB8AC3E}">
        <p14:creationId xmlns:p14="http://schemas.microsoft.com/office/powerpoint/2010/main" val="234464860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534353"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3934778" y="2677584"/>
            <a:ext cx="3303270" cy="63819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A182AB79-3740-46C2-A226-15DCBF51DF2F}" type="datetimeFigureOut">
              <a:rPr lang="en-US" smtClean="0"/>
              <a:t>7/14/2025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9F1488-7432-430B-A80D-40B3A9AC4161}" type="slidenum">
              <a:rPr lang="en-US" smtClean="0"/>
              <a:t>‹#›</a:t>
            </a:fld>
            <a:endParaRPr lang="en-US" dirty="0"/>
          </a:p>
        </p:txBody>
      </p:sp>
    </p:spTree>
    <p:extLst>
      <p:ext uri="{BB962C8B-B14F-4D97-AF65-F5344CB8AC3E}">
        <p14:creationId xmlns:p14="http://schemas.microsoft.com/office/powerpoint/2010/main" val="3318600779"/>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535365" y="535519"/>
            <a:ext cx="6703695" cy="1944159"/>
          </a:xfrm>
        </p:spPr>
        <p:txBody>
          <a:bodyPr/>
          <a:lstStyle/>
          <a:p>
            <a:r>
              <a:rPr lang="en-US"/>
              <a:t>Click to edit Master title style</a:t>
            </a:r>
            <a:endParaRPr lang="en-US" dirty="0"/>
          </a:p>
        </p:txBody>
      </p:sp>
      <p:sp>
        <p:nvSpPr>
          <p:cNvPr id="3" name="Text Placeholder 2"/>
          <p:cNvSpPr>
            <a:spLocks noGrp="1"/>
          </p:cNvSpPr>
          <p:nvPr>
            <p:ph type="body" idx="1"/>
          </p:nvPr>
        </p:nvSpPr>
        <p:spPr>
          <a:xfrm>
            <a:off x="535366" y="2465706"/>
            <a:ext cx="3288089"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4" name="Content Placeholder 3"/>
          <p:cNvSpPr>
            <a:spLocks noGrp="1"/>
          </p:cNvSpPr>
          <p:nvPr>
            <p:ph sz="half" idx="2"/>
          </p:nvPr>
        </p:nvSpPr>
        <p:spPr>
          <a:xfrm>
            <a:off x="535366" y="3674110"/>
            <a:ext cx="3288089"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3934778" y="2465706"/>
            <a:ext cx="3304282" cy="1208404"/>
          </a:xfrm>
        </p:spPr>
        <p:txBody>
          <a:bodyPr anchor="b"/>
          <a:lstStyle>
            <a:lvl1pPr marL="0" indent="0">
              <a:buNone/>
              <a:defRPr sz="2040" b="1"/>
            </a:lvl1pPr>
            <a:lvl2pPr marL="388620" indent="0">
              <a:buNone/>
              <a:defRPr sz="1700" b="1"/>
            </a:lvl2pPr>
            <a:lvl3pPr marL="777240" indent="0">
              <a:buNone/>
              <a:defRPr sz="1530" b="1"/>
            </a:lvl3pPr>
            <a:lvl4pPr marL="1165860" indent="0">
              <a:buNone/>
              <a:defRPr sz="1360" b="1"/>
            </a:lvl4pPr>
            <a:lvl5pPr marL="1554480" indent="0">
              <a:buNone/>
              <a:defRPr sz="1360" b="1"/>
            </a:lvl5pPr>
            <a:lvl6pPr marL="1943100" indent="0">
              <a:buNone/>
              <a:defRPr sz="1360" b="1"/>
            </a:lvl6pPr>
            <a:lvl7pPr marL="2331720" indent="0">
              <a:buNone/>
              <a:defRPr sz="1360" b="1"/>
            </a:lvl7pPr>
            <a:lvl8pPr marL="2720340" indent="0">
              <a:buNone/>
              <a:defRPr sz="1360" b="1"/>
            </a:lvl8pPr>
            <a:lvl9pPr marL="3108960" indent="0">
              <a:buNone/>
              <a:defRPr sz="1360" b="1"/>
            </a:lvl9pPr>
          </a:lstStyle>
          <a:p>
            <a:pPr lvl="0"/>
            <a:r>
              <a:rPr lang="en-US"/>
              <a:t>Click to edit Master text styles</a:t>
            </a:r>
          </a:p>
        </p:txBody>
      </p:sp>
      <p:sp>
        <p:nvSpPr>
          <p:cNvPr id="6" name="Content Placeholder 5"/>
          <p:cNvSpPr>
            <a:spLocks noGrp="1"/>
          </p:cNvSpPr>
          <p:nvPr>
            <p:ph sz="quarter" idx="4"/>
          </p:nvPr>
        </p:nvSpPr>
        <p:spPr>
          <a:xfrm>
            <a:off x="3934778" y="3674110"/>
            <a:ext cx="3304282" cy="540406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A182AB79-3740-46C2-A226-15DCBF51DF2F}" type="datetimeFigureOut">
              <a:rPr lang="en-US" smtClean="0"/>
              <a:t>7/14/2025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D19F1488-7432-430B-A80D-40B3A9AC4161}" type="slidenum">
              <a:rPr lang="en-US" smtClean="0"/>
              <a:t>‹#›</a:t>
            </a:fld>
            <a:endParaRPr lang="en-US" dirty="0"/>
          </a:p>
        </p:txBody>
      </p:sp>
    </p:spTree>
    <p:extLst>
      <p:ext uri="{BB962C8B-B14F-4D97-AF65-F5344CB8AC3E}">
        <p14:creationId xmlns:p14="http://schemas.microsoft.com/office/powerpoint/2010/main" val="383905368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A182AB79-3740-46C2-A226-15DCBF51DF2F}" type="datetimeFigureOut">
              <a:rPr lang="en-US" smtClean="0"/>
              <a:t>7/14/2025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D19F1488-7432-430B-A80D-40B3A9AC4161}" type="slidenum">
              <a:rPr lang="en-US" smtClean="0"/>
              <a:t>‹#›</a:t>
            </a:fld>
            <a:endParaRPr lang="en-US" dirty="0"/>
          </a:p>
        </p:txBody>
      </p:sp>
    </p:spTree>
    <p:extLst>
      <p:ext uri="{BB962C8B-B14F-4D97-AF65-F5344CB8AC3E}">
        <p14:creationId xmlns:p14="http://schemas.microsoft.com/office/powerpoint/2010/main" val="1169790102"/>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A182AB79-3740-46C2-A226-15DCBF51DF2F}" type="datetimeFigureOut">
              <a:rPr lang="en-US" smtClean="0"/>
              <a:t>7/14/2025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D19F1488-7432-430B-A80D-40B3A9AC4161}" type="slidenum">
              <a:rPr lang="en-US" smtClean="0"/>
              <a:t>‹#›</a:t>
            </a:fld>
            <a:endParaRPr lang="en-US" dirty="0"/>
          </a:p>
        </p:txBody>
      </p:sp>
    </p:spTree>
    <p:extLst>
      <p:ext uri="{BB962C8B-B14F-4D97-AF65-F5344CB8AC3E}">
        <p14:creationId xmlns:p14="http://schemas.microsoft.com/office/powerpoint/2010/main" val="281779158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Content Placeholder 2"/>
          <p:cNvSpPr>
            <a:spLocks noGrp="1"/>
          </p:cNvSpPr>
          <p:nvPr>
            <p:ph idx="1"/>
          </p:nvPr>
        </p:nvSpPr>
        <p:spPr>
          <a:xfrm>
            <a:off x="3304282" y="1448226"/>
            <a:ext cx="3934778" cy="7147983"/>
          </a:xfrm>
        </p:spPr>
        <p:txBody>
          <a:bodyPr/>
          <a:lstStyle>
            <a:lvl1pPr>
              <a:defRPr sz="2720"/>
            </a:lvl1pPr>
            <a:lvl2pPr>
              <a:defRPr sz="2380"/>
            </a:lvl2pPr>
            <a:lvl3pPr>
              <a:defRPr sz="2040"/>
            </a:lvl3pPr>
            <a:lvl4pPr>
              <a:defRPr sz="1700"/>
            </a:lvl4pPr>
            <a:lvl5pPr>
              <a:defRPr sz="1700"/>
            </a:lvl5pPr>
            <a:lvl6pPr>
              <a:defRPr sz="1700"/>
            </a:lvl6pPr>
            <a:lvl7pPr>
              <a:defRPr sz="1700"/>
            </a:lvl7pPr>
            <a:lvl8pPr>
              <a:defRPr sz="1700"/>
            </a:lvl8pPr>
            <a:lvl9pPr>
              <a:defRPr sz="17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A182AB79-3740-46C2-A226-15DCBF51DF2F}" type="datetimeFigureOut">
              <a:rPr lang="en-US" smtClean="0"/>
              <a:t>7/14/2025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9F1488-7432-430B-A80D-40B3A9AC4161}" type="slidenum">
              <a:rPr lang="en-US" smtClean="0"/>
              <a:t>‹#›</a:t>
            </a:fld>
            <a:endParaRPr lang="en-US" dirty="0"/>
          </a:p>
        </p:txBody>
      </p:sp>
    </p:spTree>
    <p:extLst>
      <p:ext uri="{BB962C8B-B14F-4D97-AF65-F5344CB8AC3E}">
        <p14:creationId xmlns:p14="http://schemas.microsoft.com/office/powerpoint/2010/main" val="453639616"/>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535365" y="670560"/>
            <a:ext cx="2506801" cy="2346960"/>
          </a:xfrm>
        </p:spPr>
        <p:txBody>
          <a:bodyPr anchor="b"/>
          <a:lstStyle>
            <a:lvl1pPr>
              <a:defRPr sz="2720"/>
            </a:lvl1pPr>
          </a:lstStyle>
          <a:p>
            <a:r>
              <a:rPr lang="en-US"/>
              <a:t>Click to edit Master title style</a:t>
            </a:r>
            <a:endParaRPr lang="en-US" dirty="0"/>
          </a:p>
        </p:txBody>
      </p:sp>
      <p:sp>
        <p:nvSpPr>
          <p:cNvPr id="3" name="Picture Placeholder 2"/>
          <p:cNvSpPr>
            <a:spLocks noGrp="1" noChangeAspect="1"/>
          </p:cNvSpPr>
          <p:nvPr>
            <p:ph type="pic" idx="1"/>
          </p:nvPr>
        </p:nvSpPr>
        <p:spPr>
          <a:xfrm>
            <a:off x="3304282" y="1448226"/>
            <a:ext cx="3934778" cy="7147983"/>
          </a:xfrm>
        </p:spPr>
        <p:txBody>
          <a:bodyPr anchor="t"/>
          <a:lstStyle>
            <a:lvl1pPr marL="0" indent="0">
              <a:buNone/>
              <a:defRPr sz="2720"/>
            </a:lvl1pPr>
            <a:lvl2pPr marL="388620" indent="0">
              <a:buNone/>
              <a:defRPr sz="2380"/>
            </a:lvl2pPr>
            <a:lvl3pPr marL="777240" indent="0">
              <a:buNone/>
              <a:defRPr sz="2040"/>
            </a:lvl3pPr>
            <a:lvl4pPr marL="1165860" indent="0">
              <a:buNone/>
              <a:defRPr sz="1700"/>
            </a:lvl4pPr>
            <a:lvl5pPr marL="1554480" indent="0">
              <a:buNone/>
              <a:defRPr sz="1700"/>
            </a:lvl5pPr>
            <a:lvl6pPr marL="1943100" indent="0">
              <a:buNone/>
              <a:defRPr sz="1700"/>
            </a:lvl6pPr>
            <a:lvl7pPr marL="2331720" indent="0">
              <a:buNone/>
              <a:defRPr sz="1700"/>
            </a:lvl7pPr>
            <a:lvl8pPr marL="2720340" indent="0">
              <a:buNone/>
              <a:defRPr sz="1700"/>
            </a:lvl8pPr>
            <a:lvl9pPr marL="3108960" indent="0">
              <a:buNone/>
              <a:defRPr sz="1700"/>
            </a:lvl9pPr>
          </a:lstStyle>
          <a:p>
            <a:r>
              <a:rPr lang="en-US" dirty="0"/>
              <a:t>Click icon to add picture</a:t>
            </a:r>
          </a:p>
        </p:txBody>
      </p:sp>
      <p:sp>
        <p:nvSpPr>
          <p:cNvPr id="4" name="Text Placeholder 3"/>
          <p:cNvSpPr>
            <a:spLocks noGrp="1"/>
          </p:cNvSpPr>
          <p:nvPr>
            <p:ph type="body" sz="half" idx="2"/>
          </p:nvPr>
        </p:nvSpPr>
        <p:spPr>
          <a:xfrm>
            <a:off x="535365" y="3017520"/>
            <a:ext cx="2506801" cy="5590329"/>
          </a:xfrm>
        </p:spPr>
        <p:txBody>
          <a:bodyPr/>
          <a:lstStyle>
            <a:lvl1pPr marL="0" indent="0">
              <a:buNone/>
              <a:defRPr sz="1360"/>
            </a:lvl1pPr>
            <a:lvl2pPr marL="388620" indent="0">
              <a:buNone/>
              <a:defRPr sz="1190"/>
            </a:lvl2pPr>
            <a:lvl3pPr marL="777240" indent="0">
              <a:buNone/>
              <a:defRPr sz="1020"/>
            </a:lvl3pPr>
            <a:lvl4pPr marL="1165860" indent="0">
              <a:buNone/>
              <a:defRPr sz="850"/>
            </a:lvl4pPr>
            <a:lvl5pPr marL="1554480" indent="0">
              <a:buNone/>
              <a:defRPr sz="850"/>
            </a:lvl5pPr>
            <a:lvl6pPr marL="1943100" indent="0">
              <a:buNone/>
              <a:defRPr sz="850"/>
            </a:lvl6pPr>
            <a:lvl7pPr marL="2331720" indent="0">
              <a:buNone/>
              <a:defRPr sz="850"/>
            </a:lvl7pPr>
            <a:lvl8pPr marL="2720340" indent="0">
              <a:buNone/>
              <a:defRPr sz="850"/>
            </a:lvl8pPr>
            <a:lvl9pPr marL="3108960" indent="0">
              <a:buNone/>
              <a:defRPr sz="850"/>
            </a:lvl9pPr>
          </a:lstStyle>
          <a:p>
            <a:pPr lvl="0"/>
            <a:r>
              <a:rPr lang="en-US"/>
              <a:t>Click to edit Master text styles</a:t>
            </a:r>
          </a:p>
        </p:txBody>
      </p:sp>
      <p:sp>
        <p:nvSpPr>
          <p:cNvPr id="5" name="Date Placeholder 4"/>
          <p:cNvSpPr>
            <a:spLocks noGrp="1"/>
          </p:cNvSpPr>
          <p:nvPr>
            <p:ph type="dt" sz="half" idx="10"/>
          </p:nvPr>
        </p:nvSpPr>
        <p:spPr/>
        <p:txBody>
          <a:bodyPr/>
          <a:lstStyle/>
          <a:p>
            <a:fld id="{A182AB79-3740-46C2-A226-15DCBF51DF2F}" type="datetimeFigureOut">
              <a:rPr lang="en-US" smtClean="0"/>
              <a:t>7/14/2025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D19F1488-7432-430B-A80D-40B3A9AC4161}" type="slidenum">
              <a:rPr lang="en-US" smtClean="0"/>
              <a:t>‹#›</a:t>
            </a:fld>
            <a:endParaRPr lang="en-US" dirty="0"/>
          </a:p>
        </p:txBody>
      </p:sp>
    </p:spTree>
    <p:extLst>
      <p:ext uri="{BB962C8B-B14F-4D97-AF65-F5344CB8AC3E}">
        <p14:creationId xmlns:p14="http://schemas.microsoft.com/office/powerpoint/2010/main" val="411983595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534353" y="535519"/>
            <a:ext cx="6703695" cy="1944159"/>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534353" y="2677584"/>
            <a:ext cx="6703695" cy="6381962"/>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534353" y="9322649"/>
            <a:ext cx="1748790" cy="535517"/>
          </a:xfrm>
          <a:prstGeom prst="rect">
            <a:avLst/>
          </a:prstGeom>
        </p:spPr>
        <p:txBody>
          <a:bodyPr vert="horz" lIns="91440" tIns="45720" rIns="91440" bIns="45720" rtlCol="0" anchor="ctr"/>
          <a:lstStyle>
            <a:lvl1pPr algn="l">
              <a:defRPr sz="1020">
                <a:solidFill>
                  <a:schemeClr val="tx1">
                    <a:tint val="75000"/>
                  </a:schemeClr>
                </a:solidFill>
              </a:defRPr>
            </a:lvl1pPr>
          </a:lstStyle>
          <a:p>
            <a:fld id="{A182AB79-3740-46C2-A226-15DCBF51DF2F}" type="datetimeFigureOut">
              <a:rPr lang="en-US" smtClean="0"/>
              <a:t>7/14/2025</a:t>
            </a:fld>
            <a:endParaRPr lang="en-US" dirty="0"/>
          </a:p>
        </p:txBody>
      </p:sp>
      <p:sp>
        <p:nvSpPr>
          <p:cNvPr id="5" name="Footer Placeholder 4"/>
          <p:cNvSpPr>
            <a:spLocks noGrp="1"/>
          </p:cNvSpPr>
          <p:nvPr>
            <p:ph type="ftr" sz="quarter" idx="3"/>
          </p:nvPr>
        </p:nvSpPr>
        <p:spPr>
          <a:xfrm>
            <a:off x="2574608" y="9322649"/>
            <a:ext cx="2623185" cy="535517"/>
          </a:xfrm>
          <a:prstGeom prst="rect">
            <a:avLst/>
          </a:prstGeom>
        </p:spPr>
        <p:txBody>
          <a:bodyPr vert="horz" lIns="91440" tIns="45720" rIns="91440" bIns="45720" rtlCol="0" anchor="ctr"/>
          <a:lstStyle>
            <a:lvl1pPr algn="ctr">
              <a:defRPr sz="102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5489258" y="9322649"/>
            <a:ext cx="1748790" cy="535517"/>
          </a:xfrm>
          <a:prstGeom prst="rect">
            <a:avLst/>
          </a:prstGeom>
        </p:spPr>
        <p:txBody>
          <a:bodyPr vert="horz" lIns="91440" tIns="45720" rIns="91440" bIns="45720" rtlCol="0" anchor="ctr"/>
          <a:lstStyle>
            <a:lvl1pPr algn="r">
              <a:defRPr sz="1020">
                <a:solidFill>
                  <a:schemeClr val="tx1">
                    <a:tint val="75000"/>
                  </a:schemeClr>
                </a:solidFill>
              </a:defRPr>
            </a:lvl1pPr>
          </a:lstStyle>
          <a:p>
            <a:fld id="{D19F1488-7432-430B-A80D-40B3A9AC4161}" type="slidenum">
              <a:rPr lang="en-US" smtClean="0"/>
              <a:t>‹#›</a:t>
            </a:fld>
            <a:endParaRPr lang="en-US" dirty="0"/>
          </a:p>
        </p:txBody>
      </p:sp>
    </p:spTree>
    <p:extLst>
      <p:ext uri="{BB962C8B-B14F-4D97-AF65-F5344CB8AC3E}">
        <p14:creationId xmlns:p14="http://schemas.microsoft.com/office/powerpoint/2010/main" val="248281401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777240" rtl="0" eaLnBrk="1" latinLnBrk="0" hangingPunct="1">
        <a:lnSpc>
          <a:spcPct val="90000"/>
        </a:lnSpc>
        <a:spcBef>
          <a:spcPct val="0"/>
        </a:spcBef>
        <a:buNone/>
        <a:defRPr sz="3740" kern="1200">
          <a:solidFill>
            <a:schemeClr val="tx1"/>
          </a:solidFill>
          <a:latin typeface="+mj-lt"/>
          <a:ea typeface="+mj-ea"/>
          <a:cs typeface="+mj-cs"/>
        </a:defRPr>
      </a:lvl1pPr>
    </p:titleStyle>
    <p:bodyStyle>
      <a:lvl1pPr marL="194310" indent="-194310" algn="l" defTabSz="777240" rtl="0" eaLnBrk="1" latinLnBrk="0" hangingPunct="1">
        <a:lnSpc>
          <a:spcPct val="90000"/>
        </a:lnSpc>
        <a:spcBef>
          <a:spcPts val="850"/>
        </a:spcBef>
        <a:buFont typeface="Arial" panose="020B0604020202020204" pitchFamily="34" charset="0"/>
        <a:buChar char="•"/>
        <a:defRPr sz="2380" kern="1200">
          <a:solidFill>
            <a:schemeClr val="tx1"/>
          </a:solidFill>
          <a:latin typeface="+mn-lt"/>
          <a:ea typeface="+mn-ea"/>
          <a:cs typeface="+mn-cs"/>
        </a:defRPr>
      </a:lvl1pPr>
      <a:lvl2pPr marL="582930" indent="-194310" algn="l" defTabSz="777240" rtl="0" eaLnBrk="1" latinLnBrk="0" hangingPunct="1">
        <a:lnSpc>
          <a:spcPct val="90000"/>
        </a:lnSpc>
        <a:spcBef>
          <a:spcPts val="425"/>
        </a:spcBef>
        <a:buFont typeface="Arial" panose="020B0604020202020204" pitchFamily="34" charset="0"/>
        <a:buChar char="•"/>
        <a:defRPr sz="2040" kern="1200">
          <a:solidFill>
            <a:schemeClr val="tx1"/>
          </a:solidFill>
          <a:latin typeface="+mn-lt"/>
          <a:ea typeface="+mn-ea"/>
          <a:cs typeface="+mn-cs"/>
        </a:defRPr>
      </a:lvl2pPr>
      <a:lvl3pPr marL="971550" indent="-194310" algn="l" defTabSz="777240" rtl="0" eaLnBrk="1" latinLnBrk="0" hangingPunct="1">
        <a:lnSpc>
          <a:spcPct val="90000"/>
        </a:lnSpc>
        <a:spcBef>
          <a:spcPts val="425"/>
        </a:spcBef>
        <a:buFont typeface="Arial" panose="020B0604020202020204" pitchFamily="34" charset="0"/>
        <a:buChar char="•"/>
        <a:defRPr sz="1700" kern="1200">
          <a:solidFill>
            <a:schemeClr val="tx1"/>
          </a:solidFill>
          <a:latin typeface="+mn-lt"/>
          <a:ea typeface="+mn-ea"/>
          <a:cs typeface="+mn-cs"/>
        </a:defRPr>
      </a:lvl3pPr>
      <a:lvl4pPr marL="13601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4pPr>
      <a:lvl5pPr marL="174879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5pPr>
      <a:lvl6pPr marL="213741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6pPr>
      <a:lvl7pPr marL="252603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7pPr>
      <a:lvl8pPr marL="291465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8pPr>
      <a:lvl9pPr marL="3303270" indent="-194310" algn="l" defTabSz="777240" rtl="0" eaLnBrk="1" latinLnBrk="0" hangingPunct="1">
        <a:lnSpc>
          <a:spcPct val="90000"/>
        </a:lnSpc>
        <a:spcBef>
          <a:spcPts val="425"/>
        </a:spcBef>
        <a:buFont typeface="Arial" panose="020B0604020202020204" pitchFamily="34" charset="0"/>
        <a:buChar char="•"/>
        <a:defRPr sz="1530" kern="1200">
          <a:solidFill>
            <a:schemeClr val="tx1"/>
          </a:solidFill>
          <a:latin typeface="+mn-lt"/>
          <a:ea typeface="+mn-ea"/>
          <a:cs typeface="+mn-cs"/>
        </a:defRPr>
      </a:lvl9pPr>
    </p:bodyStyle>
    <p:otherStyle>
      <a:defPPr>
        <a:defRPr lang="en-US"/>
      </a:defPPr>
      <a:lvl1pPr marL="0" algn="l" defTabSz="777240" rtl="0" eaLnBrk="1" latinLnBrk="0" hangingPunct="1">
        <a:defRPr sz="1530" kern="1200">
          <a:solidFill>
            <a:schemeClr val="tx1"/>
          </a:solidFill>
          <a:latin typeface="+mn-lt"/>
          <a:ea typeface="+mn-ea"/>
          <a:cs typeface="+mn-cs"/>
        </a:defRPr>
      </a:lvl1pPr>
      <a:lvl2pPr marL="388620" algn="l" defTabSz="777240" rtl="0" eaLnBrk="1" latinLnBrk="0" hangingPunct="1">
        <a:defRPr sz="1530" kern="1200">
          <a:solidFill>
            <a:schemeClr val="tx1"/>
          </a:solidFill>
          <a:latin typeface="+mn-lt"/>
          <a:ea typeface="+mn-ea"/>
          <a:cs typeface="+mn-cs"/>
        </a:defRPr>
      </a:lvl2pPr>
      <a:lvl3pPr marL="777240" algn="l" defTabSz="777240" rtl="0" eaLnBrk="1" latinLnBrk="0" hangingPunct="1">
        <a:defRPr sz="1530" kern="1200">
          <a:solidFill>
            <a:schemeClr val="tx1"/>
          </a:solidFill>
          <a:latin typeface="+mn-lt"/>
          <a:ea typeface="+mn-ea"/>
          <a:cs typeface="+mn-cs"/>
        </a:defRPr>
      </a:lvl3pPr>
      <a:lvl4pPr marL="1165860" algn="l" defTabSz="777240" rtl="0" eaLnBrk="1" latinLnBrk="0" hangingPunct="1">
        <a:defRPr sz="1530" kern="1200">
          <a:solidFill>
            <a:schemeClr val="tx1"/>
          </a:solidFill>
          <a:latin typeface="+mn-lt"/>
          <a:ea typeface="+mn-ea"/>
          <a:cs typeface="+mn-cs"/>
        </a:defRPr>
      </a:lvl4pPr>
      <a:lvl5pPr marL="1554480" algn="l" defTabSz="777240" rtl="0" eaLnBrk="1" latinLnBrk="0" hangingPunct="1">
        <a:defRPr sz="1530" kern="1200">
          <a:solidFill>
            <a:schemeClr val="tx1"/>
          </a:solidFill>
          <a:latin typeface="+mn-lt"/>
          <a:ea typeface="+mn-ea"/>
          <a:cs typeface="+mn-cs"/>
        </a:defRPr>
      </a:lvl5pPr>
      <a:lvl6pPr marL="1943100" algn="l" defTabSz="777240" rtl="0" eaLnBrk="1" latinLnBrk="0" hangingPunct="1">
        <a:defRPr sz="1530" kern="1200">
          <a:solidFill>
            <a:schemeClr val="tx1"/>
          </a:solidFill>
          <a:latin typeface="+mn-lt"/>
          <a:ea typeface="+mn-ea"/>
          <a:cs typeface="+mn-cs"/>
        </a:defRPr>
      </a:lvl6pPr>
      <a:lvl7pPr marL="2331720" algn="l" defTabSz="777240" rtl="0" eaLnBrk="1" latinLnBrk="0" hangingPunct="1">
        <a:defRPr sz="1530" kern="1200">
          <a:solidFill>
            <a:schemeClr val="tx1"/>
          </a:solidFill>
          <a:latin typeface="+mn-lt"/>
          <a:ea typeface="+mn-ea"/>
          <a:cs typeface="+mn-cs"/>
        </a:defRPr>
      </a:lvl7pPr>
      <a:lvl8pPr marL="2720340" algn="l" defTabSz="777240" rtl="0" eaLnBrk="1" latinLnBrk="0" hangingPunct="1">
        <a:defRPr sz="1530" kern="1200">
          <a:solidFill>
            <a:schemeClr val="tx1"/>
          </a:solidFill>
          <a:latin typeface="+mn-lt"/>
          <a:ea typeface="+mn-ea"/>
          <a:cs typeface="+mn-cs"/>
        </a:defRPr>
      </a:lvl8pPr>
      <a:lvl9pPr marL="3108960" algn="l" defTabSz="777240" rtl="0" eaLnBrk="1" latinLnBrk="0" hangingPunct="1">
        <a:defRPr sz="153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5" Type="http://schemas.openxmlformats.org/officeDocument/2006/relationships/image" Target="../media/image4.png"/><Relationship Id="rId4" Type="http://schemas.openxmlformats.org/officeDocument/2006/relationships/image" Target="../media/image3.png"/></Relationships>
</file>

<file path=ppt/slides/_rels/slide2.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4" Type="http://schemas.openxmlformats.org/officeDocument/2006/relationships/image" Target="../media/image3.png"/></Relationships>
</file>

<file path=ppt/slides/_rels/slide3.xml.rels><?xml version="1.0" encoding="UTF-8" standalone="yes"?>
<Relationships xmlns="http://schemas.openxmlformats.org/package/2006/relationships"><Relationship Id="rId3" Type="http://schemas.openxmlformats.org/officeDocument/2006/relationships/image" Target="../media/image2.jpg"/><Relationship Id="rId2" Type="http://schemas.openxmlformats.org/officeDocument/2006/relationships/image" Target="../media/image1.png"/><Relationship Id="rId1" Type="http://schemas.openxmlformats.org/officeDocument/2006/relationships/slideLayout" Target="../slideLayouts/slideLayout1.xml"/><Relationship Id="rId6" Type="http://schemas.openxmlformats.org/officeDocument/2006/relationships/image" Target="../media/image6.png"/><Relationship Id="rId5" Type="http://schemas.openxmlformats.org/officeDocument/2006/relationships/image" Target="../media/image5.png"/><Relationship Id="rId4" Type="http://schemas.openxmlformats.org/officeDocument/2006/relationships/image" Target="../media/image3.pn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Picture 32" descr="A blue and green waves&#10;&#10;Description automatically generated">
            <a:extLst>
              <a:ext uri="{FF2B5EF4-FFF2-40B4-BE49-F238E27FC236}">
                <a16:creationId xmlns:a16="http://schemas.microsoft.com/office/drawing/2014/main" id="{10E4ADAB-BE08-5989-34CA-9F9F4A1B9E2E}"/>
              </a:ext>
            </a:extLst>
          </p:cNvPr>
          <p:cNvPicPr>
            <a:picLocks noChangeAspect="1"/>
          </p:cNvPicPr>
          <p:nvPr/>
        </p:nvPicPr>
        <p:blipFill rotWithShape="1">
          <a:blip r:embed="rId2">
            <a:extLst>
              <a:ext uri="{28A0092B-C50C-407E-A947-70E740481C1C}">
                <a14:useLocalDpi xmlns:a14="http://schemas.microsoft.com/office/drawing/2010/main" val="0"/>
              </a:ext>
            </a:extLst>
          </a:blip>
          <a:srcRect t="67267"/>
          <a:stretch/>
        </p:blipFill>
        <p:spPr>
          <a:xfrm rot="10800000">
            <a:off x="0" y="8773416"/>
            <a:ext cx="7823200" cy="1512394"/>
          </a:xfrm>
          <a:prstGeom prst="rect">
            <a:avLst/>
          </a:prstGeom>
        </p:spPr>
      </p:pic>
      <p:pic>
        <p:nvPicPr>
          <p:cNvPr id="24" name="Picture 23" descr="Graphical user interface, application&#10;&#10;Description automatically generated with medium confidence">
            <a:extLst>
              <a:ext uri="{FF2B5EF4-FFF2-40B4-BE49-F238E27FC236}">
                <a16:creationId xmlns:a16="http://schemas.microsoft.com/office/drawing/2014/main" id="{53EA650D-8853-F41D-065F-0D478A66ECA2}"/>
              </a:ext>
            </a:extLst>
          </p:cNvPr>
          <p:cNvPicPr>
            <a:picLocks noChangeAspect="1"/>
          </p:cNvPicPr>
          <p:nvPr/>
        </p:nvPicPr>
        <p:blipFill rotWithShape="1">
          <a:blip r:embed="rId3">
            <a:extLst>
              <a:ext uri="{28A0092B-C50C-407E-A947-70E740481C1C}">
                <a14:useLocalDpi xmlns:a14="http://schemas.microsoft.com/office/drawing/2010/main" val="0"/>
              </a:ext>
            </a:extLst>
          </a:blip>
          <a:srcRect l="4800" t="3205" r="4800" b="79798"/>
          <a:stretch/>
        </p:blipFill>
        <p:spPr>
          <a:xfrm>
            <a:off x="0" y="0"/>
            <a:ext cx="7772400" cy="1231900"/>
          </a:xfrm>
          <a:prstGeom prst="rect">
            <a:avLst/>
          </a:prstGeom>
        </p:spPr>
      </p:pic>
      <p:sp>
        <p:nvSpPr>
          <p:cNvPr id="25" name="TextBox 24">
            <a:extLst>
              <a:ext uri="{FF2B5EF4-FFF2-40B4-BE49-F238E27FC236}">
                <a16:creationId xmlns:a16="http://schemas.microsoft.com/office/drawing/2014/main" id="{EBC4DB61-C0CF-5C24-3913-080CC7E85B2E}"/>
              </a:ext>
            </a:extLst>
          </p:cNvPr>
          <p:cNvSpPr txBox="1"/>
          <p:nvPr/>
        </p:nvSpPr>
        <p:spPr>
          <a:xfrm>
            <a:off x="135302" y="390576"/>
            <a:ext cx="7529148" cy="830997"/>
          </a:xfrm>
          <a:prstGeom prst="rect">
            <a:avLst/>
          </a:prstGeom>
          <a:noFill/>
        </p:spPr>
        <p:txBody>
          <a:bodyPr wrap="square" rtlCol="0">
            <a:spAutoFit/>
          </a:bodyPr>
          <a:lstStyle/>
          <a:p>
            <a:r>
              <a:rPr lang="en-US" sz="2400" b="1" dirty="0">
                <a:solidFill>
                  <a:schemeClr val="bg1"/>
                </a:solidFill>
                <a:latin typeface="Gotham" panose="02000504050000020004" pitchFamily="2" charset="0"/>
              </a:rPr>
              <a:t>Weight Loss </a:t>
            </a:r>
            <a:br>
              <a:rPr lang="en-US" sz="2400" b="1" dirty="0">
                <a:solidFill>
                  <a:schemeClr val="bg1"/>
                </a:solidFill>
                <a:latin typeface="Gotham" panose="02000504050000020004" pitchFamily="2" charset="0"/>
              </a:rPr>
            </a:br>
            <a:r>
              <a:rPr lang="en-US" sz="2400" b="1" dirty="0">
                <a:solidFill>
                  <a:schemeClr val="bg1"/>
                </a:solidFill>
                <a:latin typeface="Gotham" panose="02000504050000020004" pitchFamily="2" charset="0"/>
              </a:rPr>
              <a:t>Warriors Newsletter 								    </a:t>
            </a:r>
            <a:r>
              <a:rPr lang="en-US" sz="1400" b="1" dirty="0">
                <a:solidFill>
                  <a:schemeClr val="bg1"/>
                </a:solidFill>
                <a:latin typeface="Gotham" panose="02000504050000020004" pitchFamily="2" charset="0"/>
              </a:rPr>
              <a:t>Quarter 3 2025</a:t>
            </a:r>
          </a:p>
        </p:txBody>
      </p:sp>
      <p:pic>
        <p:nvPicPr>
          <p:cNvPr id="26" name="Picture 25" descr="A black background with white letters&#10;&#10;Description automatically generated">
            <a:extLst>
              <a:ext uri="{FF2B5EF4-FFF2-40B4-BE49-F238E27FC236}">
                <a16:creationId xmlns:a16="http://schemas.microsoft.com/office/drawing/2014/main" id="{0F6B0353-D2D3-A8F6-3F9E-68F1318963E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65798" y="9529613"/>
            <a:ext cx="1623927" cy="276422"/>
          </a:xfrm>
          <a:prstGeom prst="rect">
            <a:avLst/>
          </a:prstGeom>
        </p:spPr>
      </p:pic>
      <p:sp>
        <p:nvSpPr>
          <p:cNvPr id="31" name="TextBox 30">
            <a:extLst>
              <a:ext uri="{FF2B5EF4-FFF2-40B4-BE49-F238E27FC236}">
                <a16:creationId xmlns:a16="http://schemas.microsoft.com/office/drawing/2014/main" id="{B2A291A4-D8A4-F1A3-6C6E-47C2BD152317}"/>
              </a:ext>
            </a:extLst>
          </p:cNvPr>
          <p:cNvSpPr txBox="1"/>
          <p:nvPr/>
        </p:nvSpPr>
        <p:spPr>
          <a:xfrm>
            <a:off x="135302" y="9107634"/>
            <a:ext cx="4006850" cy="1031051"/>
          </a:xfrm>
          <a:prstGeom prst="rect">
            <a:avLst/>
          </a:prstGeom>
          <a:noFill/>
        </p:spPr>
        <p:txBody>
          <a:bodyPr wrap="square">
            <a:spAutoFit/>
          </a:bodyPr>
          <a:lstStyle/>
          <a:p>
            <a:r>
              <a:rPr lang="en-US" sz="1000" b="1" dirty="0">
                <a:solidFill>
                  <a:schemeClr val="bg1"/>
                </a:solidFill>
                <a:latin typeface="Gotham" panose="02000504050000020004" pitchFamily="2" charset="0"/>
              </a:rPr>
              <a:t>St. Joseph Weight Loss Center</a:t>
            </a:r>
          </a:p>
          <a:p>
            <a:r>
              <a:rPr lang="en-US" sz="1000" dirty="0">
                <a:solidFill>
                  <a:schemeClr val="bg1"/>
                </a:solidFill>
                <a:latin typeface="Gotham" panose="02000504050000020004" pitchFamily="2" charset="0"/>
              </a:rPr>
              <a:t>452 Broadway Ave.</a:t>
            </a:r>
          </a:p>
          <a:p>
            <a:r>
              <a:rPr lang="en-US" sz="1000" dirty="0">
                <a:solidFill>
                  <a:schemeClr val="bg1"/>
                </a:solidFill>
                <a:latin typeface="Gotham" panose="02000504050000020004" pitchFamily="2" charset="0"/>
              </a:rPr>
              <a:t>Youngstown, Oh 44504</a:t>
            </a:r>
          </a:p>
          <a:p>
            <a:r>
              <a:rPr lang="en-US" sz="1000" dirty="0">
                <a:solidFill>
                  <a:schemeClr val="bg1"/>
                </a:solidFill>
                <a:latin typeface="Gotham" panose="02000504050000020004" pitchFamily="2" charset="0"/>
              </a:rPr>
              <a:t>Phone: 330-480-2866</a:t>
            </a:r>
          </a:p>
          <a:p>
            <a:r>
              <a:rPr lang="en-US" sz="1100" i="1" dirty="0">
                <a:solidFill>
                  <a:schemeClr val="bg1"/>
                </a:solidFill>
                <a:latin typeface="Gotham" panose="02000504050000020004" pitchFamily="2" charset="0"/>
              </a:rPr>
              <a:t>Call for an appointment.</a:t>
            </a:r>
          </a:p>
          <a:p>
            <a:endParaRPr lang="en-US" sz="1000" dirty="0">
              <a:solidFill>
                <a:schemeClr val="bg1"/>
              </a:solidFill>
              <a:latin typeface="Gotham" panose="02000504050000020004" pitchFamily="2" charset="0"/>
            </a:endParaRPr>
          </a:p>
        </p:txBody>
      </p:sp>
      <p:sp>
        <p:nvSpPr>
          <p:cNvPr id="36" name="Text Box 2">
            <a:extLst>
              <a:ext uri="{FF2B5EF4-FFF2-40B4-BE49-F238E27FC236}">
                <a16:creationId xmlns:a16="http://schemas.microsoft.com/office/drawing/2014/main" id="{B0192764-70A4-BE6D-A618-DCCF97A8C2A4}"/>
              </a:ext>
            </a:extLst>
          </p:cNvPr>
          <p:cNvSpPr txBox="1">
            <a:spLocks noChangeArrowheads="1"/>
          </p:cNvSpPr>
          <p:nvPr/>
        </p:nvSpPr>
        <p:spPr bwMode="auto">
          <a:xfrm>
            <a:off x="135302" y="1257490"/>
            <a:ext cx="3608023" cy="6112223"/>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spcBef>
                <a:spcPts val="0"/>
              </a:spcBef>
              <a:spcAft>
                <a:spcPts val="0"/>
              </a:spcAft>
            </a:pPr>
            <a:r>
              <a:rPr lang="en-US" sz="1600" b="1" u="sng" dirty="0">
                <a:effectLst/>
                <a:latin typeface="Book Antiqua" panose="02040602050305030304" pitchFamily="18" charset="0"/>
                <a:ea typeface="Times New Roman" panose="02020603050405020304" pitchFamily="18" charset="0"/>
                <a:cs typeface="Times New Roman" panose="02020603050405020304" pitchFamily="18" charset="0"/>
              </a:rPr>
              <a:t>The Healthy Crew: Getting to know your </a:t>
            </a:r>
            <a:r>
              <a:rPr lang="en-US" sz="1600" b="1" u="sng" dirty="0">
                <a:latin typeface="Book Antiqua" panose="02040602050305030304" pitchFamily="18" charset="0"/>
                <a:ea typeface="Times New Roman" panose="02020603050405020304" pitchFamily="18" charset="0"/>
                <a:cs typeface="Times New Roman" panose="02020603050405020304" pitchFamily="18" charset="0"/>
              </a:rPr>
              <a:t>Surgical Weight Loss Staff</a:t>
            </a:r>
            <a:endParaRPr lang="en-US" sz="1600" b="1" dirty="0">
              <a:effectLst/>
              <a:latin typeface="Book Antiqua" panose="02040602050305030304" pitchFamily="18" charset="0"/>
              <a:ea typeface="Times New Roman" panose="02020603050405020304" pitchFamily="18" charset="0"/>
              <a:cs typeface="Times New Roman" panose="02020603050405020304" pitchFamily="18" charset="0"/>
            </a:endParaRPr>
          </a:p>
          <a:p>
            <a:pPr marL="0" marR="0">
              <a:spcBef>
                <a:spcPts val="0"/>
              </a:spcBef>
              <a:spcAft>
                <a:spcPts val="0"/>
              </a:spcAft>
            </a:pPr>
            <a:endParaRPr lang="en-US" sz="1100" dirty="0">
              <a:effectLst/>
              <a:latin typeface="Book Antiqua" panose="02040602050305030304" pitchFamily="18"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800"/>
              </a:spcAft>
            </a:pPr>
            <a:endParaRPr lang="en-US" sz="1200" b="1"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800"/>
              </a:spcAft>
            </a:pPr>
            <a:endParaRPr lang="en-US" sz="1200" b="1"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800"/>
              </a:spcAft>
            </a:pPr>
            <a:endParaRPr lang="en-US" sz="1200" b="1"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800"/>
              </a:spcAft>
            </a:pPr>
            <a:endParaRPr lang="en-US" sz="1200" b="1" i="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marL="0" marR="0" algn="ctr">
              <a:lnSpc>
                <a:spcPct val="107000"/>
              </a:lnSpc>
              <a:spcBef>
                <a:spcPts val="0"/>
              </a:spcBef>
              <a:spcAft>
                <a:spcPts val="800"/>
              </a:spcAft>
            </a:pPr>
            <a:endParaRPr lang="en-US" sz="16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marL="0" marR="0" algn="ctr">
              <a:lnSpc>
                <a:spcPct val="107000"/>
              </a:lnSpc>
              <a:spcBef>
                <a:spcPts val="0"/>
              </a:spcBef>
              <a:spcAft>
                <a:spcPts val="800"/>
              </a:spcAft>
            </a:pPr>
            <a:endParaRPr lang="en-US" sz="16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endParaRPr>
          </a:p>
          <a:p>
            <a:pPr marL="0" marR="0" algn="ctr">
              <a:lnSpc>
                <a:spcPct val="107000"/>
              </a:lnSpc>
              <a:spcBef>
                <a:spcPts val="0"/>
              </a:spcBef>
              <a:spcAft>
                <a:spcPts val="800"/>
              </a:spcAft>
            </a:pPr>
            <a:r>
              <a:rPr lang="en-US" sz="1600" b="1" dirty="0">
                <a:solidFill>
                  <a:srgbClr val="000000"/>
                </a:solidFill>
                <a:latin typeface="Calibri" panose="020F0502020204030204" pitchFamily="34" charset="0"/>
                <a:ea typeface="Times New Roman" panose="02020603050405020304" pitchFamily="18" charset="0"/>
                <a:cs typeface="Times New Roman" panose="02020603050405020304" pitchFamily="18" charset="0"/>
              </a:rPr>
              <a:t>Dr. Michael Devers </a:t>
            </a:r>
          </a:p>
          <a:p>
            <a:pPr marL="0" marR="0" algn="ctr">
              <a:spcBef>
                <a:spcPts val="0"/>
              </a:spcBef>
              <a:spcAft>
                <a:spcPts val="0"/>
              </a:spcAf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We would like to extend a very warm welcome to the St. Joseph Weight Loss Center’s newest surgeon.</a:t>
            </a:r>
          </a:p>
          <a:p>
            <a:pPr marL="0" marR="0" algn="ctr">
              <a:spcBef>
                <a:spcPts val="0"/>
              </a:spcBef>
              <a:spcAft>
                <a:spcPts val="0"/>
              </a:spcAf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 </a:t>
            </a:r>
          </a:p>
          <a:p>
            <a:pPr marL="0" marR="0" algn="ctr">
              <a:spcBef>
                <a:spcPts val="0"/>
              </a:spcBef>
              <a:spcAft>
                <a:spcPts val="0"/>
              </a:spcAft>
            </a:pPr>
            <a:r>
              <a:rPr lang="en-US" sz="1200" b="0" i="0" dirty="0">
                <a:solidFill>
                  <a:srgbClr val="000000"/>
                </a:solidFill>
                <a:effectLst/>
              </a:rPr>
              <a:t>I am a board-certified general surgeon with advanced training in minimally invasive, robotic and bariatric surgery. I also perform anti-reflux surgery, hiatal hernia repair, complex hernia repair, as well as gallbladder and colon/rectal surgeries. In my free time, I’ve earned my pilots license and greatly enjoy flying. I also have a passion for sailing, wakeboarding, golfing and participating in nearly any organized sport.</a:t>
            </a:r>
          </a:p>
          <a:p>
            <a:pPr marL="0" marR="0" algn="ctr">
              <a:spcBef>
                <a:spcPts val="0"/>
              </a:spcBef>
              <a:spcAft>
                <a:spcPts val="0"/>
              </a:spcAft>
            </a:pPr>
            <a:endParaRPr lang="en-US" sz="1200" dirty="0">
              <a:effectLst/>
              <a:ea typeface="Times New Roman" panose="02020603050405020304" pitchFamily="18" charset="0"/>
              <a:cs typeface="Times New Roman" panose="02020603050405020304" pitchFamily="18" charset="0"/>
            </a:endParaRPr>
          </a:p>
          <a:p>
            <a:pPr marL="0" marR="0" algn="ctr">
              <a:lnSpc>
                <a:spcPct val="107000"/>
              </a:lnSpc>
              <a:spcBef>
                <a:spcPts val="0"/>
              </a:spcBef>
              <a:spcAft>
                <a:spcPts val="800"/>
              </a:spcAft>
            </a:pPr>
            <a:r>
              <a:rPr lang="en-US" sz="1200" b="1" i="1" dirty="0">
                <a:solidFill>
                  <a:srgbClr val="000000"/>
                </a:solidFill>
                <a:effectLst/>
                <a:latin typeface="Calibri" panose="020F0502020204030204" pitchFamily="34" charset="0"/>
                <a:ea typeface="Times New Roman" panose="02020603050405020304" pitchFamily="18" charset="0"/>
                <a:cs typeface="Times New Roman" panose="02020603050405020304" pitchFamily="18" charset="0"/>
              </a:rPr>
              <a:t>For an exceptional weight loss experience and follow-up care call to schedule your appointment today.</a:t>
            </a:r>
          </a:p>
          <a:p>
            <a:pPr marL="0" marR="0">
              <a:lnSpc>
                <a:spcPct val="107000"/>
              </a:lnSpc>
              <a:spcBef>
                <a:spcPts val="0"/>
              </a:spcBef>
              <a:spcAft>
                <a:spcPts val="800"/>
              </a:spcAft>
            </a:pP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nSpc>
                <a:spcPct val="107000"/>
              </a:lnSpc>
              <a:spcBef>
                <a:spcPts val="0"/>
              </a:spcBef>
              <a:spcAft>
                <a:spcPts val="800"/>
              </a:spcAft>
            </a:pPr>
            <a:r>
              <a:rPr lang="en-US" sz="1100" dirty="0">
                <a:effectLst/>
                <a:latin typeface="Calibri" panose="020F0502020204030204" pitchFamily="34" charset="0"/>
                <a:ea typeface="Calibri" panose="020F0502020204030204" pitchFamily="34" charset="0"/>
                <a:cs typeface="Times New Roman" panose="02020603050405020304" pitchFamily="18" charset="0"/>
              </a:rPr>
              <a:t> </a:t>
            </a:r>
          </a:p>
        </p:txBody>
      </p:sp>
      <p:sp>
        <p:nvSpPr>
          <p:cNvPr id="38" name="Text Box 2">
            <a:extLst>
              <a:ext uri="{FF2B5EF4-FFF2-40B4-BE49-F238E27FC236}">
                <a16:creationId xmlns:a16="http://schemas.microsoft.com/office/drawing/2014/main" id="{6C5D7290-64C1-F041-0C54-28A9A3DD80F5}"/>
              </a:ext>
            </a:extLst>
          </p:cNvPr>
          <p:cNvSpPr txBox="1">
            <a:spLocks noChangeArrowheads="1"/>
          </p:cNvSpPr>
          <p:nvPr/>
        </p:nvSpPr>
        <p:spPr bwMode="auto">
          <a:xfrm>
            <a:off x="3825852" y="1257491"/>
            <a:ext cx="3793396" cy="6159692"/>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lvl="0" indent="0" algn="ctr" defTabSz="457200" rtl="0" eaLnBrk="1" fontAlgn="auto" latinLnBrk="0" hangingPunct="1">
              <a:lnSpc>
                <a:spcPct val="107000"/>
              </a:lnSpc>
              <a:spcBef>
                <a:spcPts val="0"/>
              </a:spcBef>
              <a:spcAft>
                <a:spcPts val="800"/>
              </a:spcAft>
              <a:buClrTx/>
              <a:buSzTx/>
              <a:buFontTx/>
              <a:buNone/>
              <a:tabLst/>
              <a:defRPr/>
            </a:pPr>
            <a:r>
              <a:rPr lang="en-US" sz="1400" b="1" u="sng" dirty="0">
                <a:solidFill>
                  <a:srgbClr val="000000"/>
                </a:solidFill>
                <a:latin typeface="Calibri" panose="020F0502020204030204" pitchFamily="34" charset="0"/>
                <a:ea typeface="Calibri" panose="020F0502020204030204" pitchFamily="34" charset="0"/>
                <a:cs typeface="Calibri" panose="020F0502020204030204" pitchFamily="34" charset="0"/>
              </a:rPr>
              <a:t>SWLC Support Group Meetings: </a:t>
            </a:r>
          </a:p>
          <a:p>
            <a:pPr marL="0" marR="0" lvl="0" indent="0" algn="ctr" defTabSz="457200" rtl="0" eaLnBrk="1" fontAlgn="auto" latinLnBrk="0" hangingPunct="1">
              <a:lnSpc>
                <a:spcPct val="107000"/>
              </a:lnSpc>
              <a:spcBef>
                <a:spcPts val="0"/>
              </a:spcBef>
              <a:spcAft>
                <a:spcPts val="800"/>
              </a:spcAft>
              <a:buClrTx/>
              <a:buSzTx/>
              <a:buFontTx/>
              <a:buNone/>
              <a:tabLst/>
              <a:defRPr/>
            </a:pPr>
            <a:r>
              <a:rPr lang="en-US" sz="1200" dirty="0">
                <a:solidFill>
                  <a:srgbClr val="000000"/>
                </a:solidFill>
                <a:latin typeface="Calibri" panose="020F0502020204030204" pitchFamily="34" charset="0"/>
                <a:ea typeface="Calibri" panose="020F0502020204030204" pitchFamily="34" charset="0"/>
                <a:cs typeface="Calibri" panose="020F0502020204030204" pitchFamily="34" charset="0"/>
              </a:rPr>
              <a:t>Did you know there is a “Dose-Effect” to support group meetings both before and after weight loss surgery</a:t>
            </a:r>
            <a:r>
              <a:rPr lang="en-US" sz="1200" dirty="0">
                <a:latin typeface="Calibri" panose="020F0502020204030204" pitchFamily="34" charset="0"/>
                <a:ea typeface="Calibri" panose="020F0502020204030204" pitchFamily="34" charset="0"/>
                <a:cs typeface="Calibri" panose="020F0502020204030204" pitchFamily="34" charset="0"/>
              </a:rPr>
              <a:t>.  Those patients that participate on a regular basis </a:t>
            </a:r>
            <a:r>
              <a:rPr lang="en-US" sz="1200" b="0" i="0" dirty="0">
                <a:effectLst/>
                <a:latin typeface="freight-sans-pro"/>
              </a:rPr>
              <a:t>achieved more long-term weight-loss following surgery than those who do not attend, with the frequency of attendance associated with greater weight-loss long-term.</a:t>
            </a:r>
          </a:p>
          <a:p>
            <a:pPr marL="0" marR="0" lvl="0" indent="0" algn="ctr" defTabSz="457200" rtl="0" eaLnBrk="1" fontAlgn="auto" latinLnBrk="0" hangingPunct="1">
              <a:lnSpc>
                <a:spcPct val="107000"/>
              </a:lnSpc>
              <a:spcBef>
                <a:spcPts val="0"/>
              </a:spcBef>
              <a:spcAft>
                <a:spcPts val="800"/>
              </a:spcAft>
              <a:buClrTx/>
              <a:buSzTx/>
              <a:buFontTx/>
              <a:buNone/>
              <a:tabLst/>
              <a:defRPr/>
            </a:pPr>
            <a:endParaRPr lang="en-US" sz="1400" dirty="0">
              <a:latin typeface="freight-sans-pro"/>
              <a:ea typeface="Calibri" panose="020F0502020204030204" pitchFamily="34" charset="0"/>
              <a:cs typeface="Calibri" panose="020F0502020204030204" pitchFamily="34" charset="0"/>
            </a:endParaRPr>
          </a:p>
          <a:p>
            <a:pPr marL="0" marR="0" lvl="0" indent="0" algn="ctr" defTabSz="457200" rtl="0" eaLnBrk="1" fontAlgn="auto" latinLnBrk="0" hangingPunct="1">
              <a:lnSpc>
                <a:spcPct val="107000"/>
              </a:lnSpc>
              <a:spcBef>
                <a:spcPts val="0"/>
              </a:spcBef>
              <a:spcAft>
                <a:spcPts val="800"/>
              </a:spcAft>
              <a:buClrTx/>
              <a:buSzTx/>
              <a:buFontTx/>
              <a:buNone/>
              <a:tabLst/>
              <a:defRPr/>
            </a:pPr>
            <a:endParaRPr lang="en-US" sz="1400" dirty="0">
              <a:latin typeface="freight-sans-pro"/>
              <a:ea typeface="Calibri" panose="020F0502020204030204" pitchFamily="34" charset="0"/>
              <a:cs typeface="Calibri" panose="020F0502020204030204" pitchFamily="34" charset="0"/>
            </a:endParaRPr>
          </a:p>
          <a:p>
            <a:pPr marL="0" marR="0" lvl="0" indent="0" algn="ctr" defTabSz="457200" rtl="0" eaLnBrk="1" fontAlgn="auto" latinLnBrk="0" hangingPunct="1">
              <a:lnSpc>
                <a:spcPct val="107000"/>
              </a:lnSpc>
              <a:spcBef>
                <a:spcPts val="0"/>
              </a:spcBef>
              <a:spcAft>
                <a:spcPts val="800"/>
              </a:spcAft>
              <a:buClrTx/>
              <a:buSzTx/>
              <a:buFontTx/>
              <a:buNone/>
              <a:tabLst/>
              <a:defRPr/>
            </a:pPr>
            <a:endParaRPr lang="en-US" sz="1400" dirty="0">
              <a:latin typeface="Calibri" panose="020F0502020204030204" pitchFamily="34" charset="0"/>
              <a:ea typeface="Calibri" panose="020F0502020204030204" pitchFamily="34" charset="0"/>
              <a:cs typeface="Calibri" panose="020F0502020204030204" pitchFamily="34" charset="0"/>
            </a:endParaRPr>
          </a:p>
          <a:p>
            <a:pPr marL="0" marR="0" lvl="0" indent="0" algn="ctr" defTabSz="457200" rtl="0" eaLnBrk="1" fontAlgn="auto" latinLnBrk="0" hangingPunct="1">
              <a:lnSpc>
                <a:spcPct val="107000"/>
              </a:lnSpc>
              <a:spcBef>
                <a:spcPts val="0"/>
              </a:spcBef>
              <a:spcAft>
                <a:spcPts val="800"/>
              </a:spcAft>
              <a:buClrTx/>
              <a:buSzTx/>
              <a:buFontTx/>
              <a:buNone/>
              <a:tabLst/>
              <a:defRPr/>
            </a:pPr>
            <a:endParaRPr lang="en-US" sz="1400" dirty="0">
              <a:latin typeface="Calibri" panose="020F0502020204030204" pitchFamily="34" charset="0"/>
              <a:ea typeface="Calibri" panose="020F0502020204030204" pitchFamily="34" charset="0"/>
              <a:cs typeface="Calibri" panose="020F0502020204030204" pitchFamily="34" charset="0"/>
            </a:endParaRPr>
          </a:p>
          <a:p>
            <a:pPr marL="0" marR="0" lvl="0" indent="0" algn="ctr" defTabSz="457200" rtl="0" eaLnBrk="1" fontAlgn="auto" latinLnBrk="0" hangingPunct="1">
              <a:lnSpc>
                <a:spcPct val="107000"/>
              </a:lnSpc>
              <a:spcBef>
                <a:spcPts val="0"/>
              </a:spcBef>
              <a:spcAft>
                <a:spcPts val="800"/>
              </a:spcAft>
              <a:buClrTx/>
              <a:buSzTx/>
              <a:buFontTx/>
              <a:buNone/>
              <a:tabLst/>
              <a:defRPr/>
            </a:pPr>
            <a:endParaRPr lang="en-US" sz="1400" dirty="0">
              <a:latin typeface="Calibri" panose="020F0502020204030204" pitchFamily="34" charset="0"/>
              <a:ea typeface="Calibri" panose="020F0502020204030204" pitchFamily="34" charset="0"/>
              <a:cs typeface="Calibri" panose="020F0502020204030204" pitchFamily="34" charset="0"/>
            </a:endParaRPr>
          </a:p>
          <a:p>
            <a:pPr marL="0" marR="0" lvl="0" indent="0" algn="ctr" defTabSz="457200" rtl="0" eaLnBrk="1" fontAlgn="auto" latinLnBrk="0" hangingPunct="1">
              <a:lnSpc>
                <a:spcPct val="107000"/>
              </a:lnSpc>
              <a:spcBef>
                <a:spcPts val="0"/>
              </a:spcBef>
              <a:spcAft>
                <a:spcPts val="800"/>
              </a:spcAft>
              <a:buClrTx/>
              <a:buSzTx/>
              <a:buFontTx/>
              <a:buNone/>
              <a:tabLst/>
              <a:defRPr/>
            </a:pPr>
            <a:endParaRPr kumimoji="0" lang="en-US" sz="1200" i="0" strike="noStrike" kern="1200" cap="none" spc="0" normalizeH="0" baseline="0" noProof="0" dirty="0">
              <a:ln>
                <a:noFill/>
              </a:ln>
              <a:solidFill>
                <a:prstClr val="black"/>
              </a:solidFill>
              <a:effectLst/>
              <a:uLnTx/>
              <a:uFillTx/>
              <a:latin typeface="Calibri" panose="020F0502020204030204" pitchFamily="34" charset="0"/>
              <a:ea typeface="Calibri" panose="020F0502020204030204" pitchFamily="34" charset="0"/>
              <a:cs typeface="Times New Roman" panose="02020603050405020304" pitchFamily="18" charset="0"/>
            </a:endParaRPr>
          </a:p>
        </p:txBody>
      </p:sp>
      <p:sp>
        <p:nvSpPr>
          <p:cNvPr id="44" name="Text Box 2">
            <a:extLst>
              <a:ext uri="{FF2B5EF4-FFF2-40B4-BE49-F238E27FC236}">
                <a16:creationId xmlns:a16="http://schemas.microsoft.com/office/drawing/2014/main" id="{4C727212-74FE-0E7D-76E2-16500BB0DF79}"/>
              </a:ext>
            </a:extLst>
          </p:cNvPr>
          <p:cNvSpPr txBox="1">
            <a:spLocks noChangeArrowheads="1"/>
          </p:cNvSpPr>
          <p:nvPr/>
        </p:nvSpPr>
        <p:spPr bwMode="auto">
          <a:xfrm>
            <a:off x="148978" y="7549978"/>
            <a:ext cx="7501796" cy="1390547"/>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nSpc>
                <a:spcPct val="107000"/>
              </a:lnSpc>
              <a:spcBef>
                <a:spcPts val="0"/>
              </a:spcBef>
              <a:spcAft>
                <a:spcPts val="800"/>
              </a:spcAft>
            </a:pPr>
            <a:r>
              <a:rPr lang="en-US" sz="1400" b="1"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 St. Joseph Weight Loss Center Lab – 452 Broadway Street – Youngstown, OH</a:t>
            </a:r>
            <a:endParaRPr lang="en-US" sz="1400" dirty="0">
              <a:effectLst/>
              <a:latin typeface="Calibri" panose="020F0502020204030204" pitchFamily="34"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r>
              <a:rPr lang="en-US" sz="1400" dirty="0">
                <a:solidFill>
                  <a:srgbClr val="FF0000"/>
                </a:solidFill>
                <a:effectLst/>
                <a:latin typeface="Roboto Black" panose="02000000000000000000" pitchFamily="2" charset="0"/>
                <a:ea typeface="Calibri" panose="020F0502020204030204" pitchFamily="34" charset="0"/>
                <a:cs typeface="Times New Roman" panose="02020603050405020304" pitchFamily="18" charset="0"/>
              </a:rPr>
              <a:t>“Opening Soon” </a:t>
            </a:r>
            <a:r>
              <a:rPr lang="en-US" sz="1400" dirty="0">
                <a:effectLst/>
                <a:latin typeface="Calibri" panose="020F0502020204030204" pitchFamily="34" charset="0"/>
                <a:ea typeface="Calibri" panose="020F0502020204030204" pitchFamily="34" charset="0"/>
                <a:cs typeface="Times New Roman" panose="02020603050405020304" pitchFamily="18" charset="0"/>
              </a:rPr>
              <a:t>Did you hear the great news! The St. Joseph Weight Loss Center is thrilled to announce the upcoming launch of our own in-office lab facility, dedicated to conducting routine post-op bariatric lab tests starting in 2025. Stay tuned for updates on the official opening date and hours of operation!</a:t>
            </a:r>
          </a:p>
          <a:p>
            <a:pPr marL="0" marR="0" indent="457200" algn="ctr">
              <a:lnSpc>
                <a:spcPct val="107000"/>
              </a:lnSpc>
              <a:spcBef>
                <a:spcPts val="0"/>
              </a:spcBef>
              <a:spcAft>
                <a:spcPts val="800"/>
              </a:spcAft>
            </a:pPr>
            <a:endParaRPr lang="en-US" sz="2000" dirty="0">
              <a:effectLst/>
              <a:latin typeface="Calibri" panose="020F0502020204030204" pitchFamily="34" charset="0"/>
              <a:ea typeface="Calibri" panose="020F0502020204030204" pitchFamily="34" charset="0"/>
              <a:cs typeface="Times New Roman" panose="02020603050405020304" pitchFamily="18" charset="0"/>
            </a:endParaRPr>
          </a:p>
        </p:txBody>
      </p:sp>
      <p:pic>
        <p:nvPicPr>
          <p:cNvPr id="2" name="Picture 1">
            <a:extLst>
              <a:ext uri="{FF2B5EF4-FFF2-40B4-BE49-F238E27FC236}">
                <a16:creationId xmlns:a16="http://schemas.microsoft.com/office/drawing/2014/main" id="{7568C833-1E2F-6A1C-F0C6-031C34EEE24D}"/>
              </a:ext>
            </a:extLst>
          </p:cNvPr>
          <p:cNvPicPr>
            <a:picLocks noChangeAspect="1"/>
          </p:cNvPicPr>
          <p:nvPr/>
        </p:nvPicPr>
        <p:blipFill>
          <a:blip r:embed="rId5"/>
          <a:stretch>
            <a:fillRect/>
          </a:stretch>
        </p:blipFill>
        <p:spPr>
          <a:xfrm>
            <a:off x="1034530" y="1984663"/>
            <a:ext cx="1809566" cy="1791730"/>
          </a:xfrm>
          <a:prstGeom prst="rect">
            <a:avLst/>
          </a:prstGeom>
        </p:spPr>
      </p:pic>
      <p:graphicFrame>
        <p:nvGraphicFramePr>
          <p:cNvPr id="7" name="Table 6">
            <a:extLst>
              <a:ext uri="{FF2B5EF4-FFF2-40B4-BE49-F238E27FC236}">
                <a16:creationId xmlns:a16="http://schemas.microsoft.com/office/drawing/2014/main" id="{413CF677-DF25-87FE-93BE-68FEBE412DDA}"/>
              </a:ext>
            </a:extLst>
          </p:cNvPr>
          <p:cNvGraphicFramePr>
            <a:graphicFrameLocks noGrp="1"/>
          </p:cNvGraphicFramePr>
          <p:nvPr>
            <p:extLst>
              <p:ext uri="{D42A27DB-BD31-4B8C-83A1-F6EECF244321}">
                <p14:modId xmlns:p14="http://schemas.microsoft.com/office/powerpoint/2010/main" val="2945017685"/>
              </p:ext>
            </p:extLst>
          </p:nvPr>
        </p:nvGraphicFramePr>
        <p:xfrm>
          <a:off x="3825852" y="2832494"/>
          <a:ext cx="3793396" cy="4575461"/>
        </p:xfrm>
        <a:graphic>
          <a:graphicData uri="http://schemas.openxmlformats.org/drawingml/2006/table">
            <a:tbl>
              <a:tblPr firstRow="1" firstCol="1" bandRow="1"/>
              <a:tblGrid>
                <a:gridCol w="3793396">
                  <a:extLst>
                    <a:ext uri="{9D8B030D-6E8A-4147-A177-3AD203B41FA5}">
                      <a16:colId xmlns:a16="http://schemas.microsoft.com/office/drawing/2014/main" val="947204439"/>
                    </a:ext>
                  </a:extLst>
                </a:gridCol>
              </a:tblGrid>
              <a:tr h="1080436">
                <a:tc>
                  <a:txBody>
                    <a:bodyPr/>
                    <a:lstStyle/>
                    <a:p>
                      <a:pPr marL="0" marR="0" algn="ctr">
                        <a:lnSpc>
                          <a:spcPct val="107000"/>
                        </a:lnSpc>
                        <a:spcBef>
                          <a:spcPts val="0"/>
                        </a:spcBef>
                        <a:spcAft>
                          <a:spcPts val="0"/>
                        </a:spcAft>
                      </a:pPr>
                      <a:r>
                        <a:rPr lang="en-US" sz="1400" b="1"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Tuesday, July 22nd 2025, at 5:30 pm</a:t>
                      </a:r>
                    </a:p>
                    <a:p>
                      <a:pPr marL="0" marR="0" algn="ctr">
                        <a:lnSpc>
                          <a:spcPct val="107000"/>
                        </a:lnSpc>
                        <a:spcBef>
                          <a:spcPts val="0"/>
                        </a:spcBef>
                        <a:spcAft>
                          <a:spcPts val="0"/>
                        </a:spcAft>
                      </a:pPr>
                      <a:r>
                        <a:rPr lang="en-US" sz="1200" b="1" i="1"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Benefits of Psychological Well Being Pre-Op and Post-Op – By New Vision Behavioral Health Services</a:t>
                      </a:r>
                      <a:endParaRPr lang="en-US" sz="1200" b="1" i="1"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200" b="0" kern="100" dirty="0">
                          <a:solidFill>
                            <a:srgbClr val="000000"/>
                          </a:solidFill>
                          <a:effectLst/>
                          <a:latin typeface="Calibri" panose="020F0502020204030204" pitchFamily="34" charset="0"/>
                          <a:ea typeface="Calibri" panose="020F0502020204030204" pitchFamily="34" charset="0"/>
                          <a:cs typeface="Calibri" panose="020F0502020204030204" pitchFamily="34" charset="0"/>
                        </a:rPr>
                        <a:t>Presenters: </a:t>
                      </a:r>
                      <a:r>
                        <a:rPr lang="en-US" sz="1200" b="0" kern="100" dirty="0">
                          <a:effectLst/>
                          <a:latin typeface="Calibri" panose="020F0502020204030204" pitchFamily="34" charset="0"/>
                          <a:ea typeface="Calibri" panose="020F0502020204030204" pitchFamily="34" charset="0"/>
                          <a:cs typeface="Times New Roman" panose="02020603050405020304" pitchFamily="18" charset="0"/>
                        </a:rPr>
                        <a:t>Robert Murray and Madelynn Phillips</a:t>
                      </a:r>
                    </a:p>
                    <a:p>
                      <a:pPr marL="0" marR="0" algn="ctr">
                        <a:lnSpc>
                          <a:spcPct val="107000"/>
                        </a:lnSpc>
                        <a:spcBef>
                          <a:spcPts val="0"/>
                        </a:spcBef>
                        <a:spcAft>
                          <a:spcPts val="0"/>
                        </a:spcAft>
                      </a:pPr>
                      <a:r>
                        <a:rPr lang="en-US" sz="1200" b="0" kern="100" dirty="0">
                          <a:effectLst/>
                          <a:latin typeface="Calibri" panose="020F0502020204030204" pitchFamily="34" charset="0"/>
                          <a:ea typeface="Calibri" panose="020F0502020204030204" pitchFamily="34" charset="0"/>
                          <a:cs typeface="Times New Roman" panose="02020603050405020304" pitchFamily="18" charset="0"/>
                        </a:rPr>
                        <a:t> Location: Surgical Weight Loss Center</a:t>
                      </a:r>
                    </a:p>
                  </a:txBody>
                  <a:tcPr marL="67055" marR="67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170343048"/>
                  </a:ext>
                </a:extLst>
              </a:tr>
              <a:tr h="1318421">
                <a:tc>
                  <a:txBody>
                    <a:bodyPr/>
                    <a:lstStyle/>
                    <a:p>
                      <a:pPr marL="0" marR="0" algn="ctr">
                        <a:lnSpc>
                          <a:spcPct val="107000"/>
                        </a:lnSpc>
                        <a:spcBef>
                          <a:spcPts val="0"/>
                        </a:spcBef>
                        <a:spcAft>
                          <a:spcPts val="0"/>
                        </a:spcAft>
                      </a:pPr>
                      <a:r>
                        <a:rPr lang="en-US" sz="10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400" b="1" kern="1200" dirty="0">
                          <a:solidFill>
                            <a:schemeClr val="tx1"/>
                          </a:solidFill>
                          <a:effectLst/>
                          <a:latin typeface="+mn-lt"/>
                          <a:ea typeface="+mn-ea"/>
                          <a:cs typeface="+mn-cs"/>
                        </a:rPr>
                        <a:t>Tuesday, August 26th 2025,</a:t>
                      </a:r>
                      <a:r>
                        <a:rPr lang="en-US" sz="1400" b="1" kern="1200" baseline="30000" dirty="0">
                          <a:solidFill>
                            <a:schemeClr val="tx1"/>
                          </a:solidFill>
                          <a:effectLst/>
                          <a:latin typeface="+mn-lt"/>
                          <a:ea typeface="+mn-ea"/>
                          <a:cs typeface="+mn-cs"/>
                        </a:rPr>
                        <a:t> </a:t>
                      </a:r>
                      <a:r>
                        <a:rPr lang="en-US" sz="1400" b="1" kern="1200" dirty="0">
                          <a:solidFill>
                            <a:schemeClr val="tx1"/>
                          </a:solidFill>
                          <a:effectLst/>
                          <a:latin typeface="+mn-lt"/>
                          <a:ea typeface="+mn-ea"/>
                          <a:cs typeface="+mn-cs"/>
                        </a:rPr>
                        <a:t>at 5:30 pm</a:t>
                      </a:r>
                    </a:p>
                    <a:p>
                      <a:pPr marL="0" marR="0" algn="ctr">
                        <a:lnSpc>
                          <a:spcPct val="107000"/>
                        </a:lnSpc>
                        <a:spcBef>
                          <a:spcPts val="0"/>
                        </a:spcBef>
                        <a:spcAft>
                          <a:spcPts val="0"/>
                        </a:spcAft>
                      </a:pPr>
                      <a:r>
                        <a:rPr lang="en-US" sz="1200" b="1" i="1" kern="100" dirty="0">
                          <a:effectLst/>
                          <a:latin typeface="Calibri" panose="020F0502020204030204" pitchFamily="34" charset="0"/>
                          <a:ea typeface="Calibri" panose="020F0502020204030204" pitchFamily="34" charset="0"/>
                          <a:cs typeface="Times New Roman" panose="02020603050405020304" pitchFamily="18" charset="0"/>
                        </a:rPr>
                        <a:t>Beat the Summer Heat</a:t>
                      </a:r>
                    </a:p>
                    <a:p>
                      <a:pPr marL="0" marR="0" algn="ctr">
                        <a:lnSpc>
                          <a:spcPct val="107000"/>
                        </a:lnSpc>
                        <a:spcBef>
                          <a:spcPts val="0"/>
                        </a:spcBef>
                        <a:spcAft>
                          <a:spcPts val="0"/>
                        </a:spcAft>
                      </a:pPr>
                      <a:r>
                        <a:rPr lang="en-US" sz="1200" b="1" i="1" kern="100" dirty="0">
                          <a:effectLst/>
                          <a:latin typeface="Calibri" panose="020F0502020204030204" pitchFamily="34" charset="0"/>
                          <a:ea typeface="Calibri" panose="020F0502020204030204" pitchFamily="34" charset="0"/>
                          <a:cs typeface="Times New Roman" panose="02020603050405020304" pitchFamily="18" charset="0"/>
                        </a:rPr>
                        <a:t>Why is hydration so important after weight loss surgery? How do you know if you are hydrated?</a:t>
                      </a:r>
                    </a:p>
                    <a:p>
                      <a:pPr marL="0" marR="0" algn="ctr">
                        <a:lnSpc>
                          <a:spcPct val="107000"/>
                        </a:lnSpc>
                        <a:spcBef>
                          <a:spcPts val="0"/>
                        </a:spcBef>
                        <a:spcAft>
                          <a:spcPts val="0"/>
                        </a:spcAft>
                      </a:pPr>
                      <a:r>
                        <a:rPr lang="en-US" sz="1200" b="0" kern="100" dirty="0">
                          <a:effectLst/>
                          <a:latin typeface="Calibri" panose="020F0502020204030204" pitchFamily="34" charset="0"/>
                          <a:ea typeface="Calibri" panose="020F0502020204030204" pitchFamily="34" charset="0"/>
                          <a:cs typeface="Times New Roman" panose="02020603050405020304" pitchFamily="18" charset="0"/>
                        </a:rPr>
                        <a:t>Presenter: Kim Triveri RDN LD</a:t>
                      </a:r>
                    </a:p>
                    <a:p>
                      <a:pPr marL="0" marR="0" algn="ctr">
                        <a:lnSpc>
                          <a:spcPct val="107000"/>
                        </a:lnSpc>
                        <a:spcBef>
                          <a:spcPts val="0"/>
                        </a:spcBef>
                        <a:spcAft>
                          <a:spcPts val="0"/>
                        </a:spcAft>
                      </a:pPr>
                      <a:r>
                        <a:rPr lang="en-US" sz="1200" b="0" kern="100" dirty="0">
                          <a:effectLst/>
                          <a:latin typeface="Calibri" panose="020F0502020204030204" pitchFamily="34" charset="0"/>
                          <a:ea typeface="Calibri" panose="020F0502020204030204" pitchFamily="34" charset="0"/>
                          <a:cs typeface="Times New Roman" panose="02020603050405020304" pitchFamily="18" charset="0"/>
                        </a:rPr>
                        <a:t> Location: Surgical Weight Loss Center</a:t>
                      </a:r>
                    </a:p>
                  </a:txBody>
                  <a:tcPr marL="67055" marR="67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3460934547"/>
                  </a:ext>
                </a:extLst>
              </a:tr>
              <a:tr h="978422">
                <a:tc>
                  <a:txBody>
                    <a:bodyPr/>
                    <a:lstStyle/>
                    <a:p>
                      <a:pPr marL="0" marR="0" lvl="0" indent="0" algn="ctr" defTabSz="777240" rtl="0" eaLnBrk="1" fontAlgn="auto" latinLnBrk="0" hangingPunct="1">
                        <a:lnSpc>
                          <a:spcPct val="107000"/>
                        </a:lnSpc>
                        <a:spcBef>
                          <a:spcPts val="0"/>
                        </a:spcBef>
                        <a:spcAft>
                          <a:spcPts val="0"/>
                        </a:spcAft>
                        <a:buClrTx/>
                        <a:buSzTx/>
                        <a:buFontTx/>
                        <a:buNone/>
                        <a:tabLst/>
                        <a:defRPr/>
                      </a:pPr>
                      <a:r>
                        <a:rPr lang="en-US" sz="1400" b="1" kern="100" dirty="0">
                          <a:effectLst/>
                          <a:latin typeface="Calibri" panose="020F0502020204030204" pitchFamily="34" charset="0"/>
                          <a:ea typeface="Calibri" panose="020F0502020204030204" pitchFamily="34" charset="0"/>
                          <a:cs typeface="Times New Roman" panose="02020603050405020304" pitchFamily="18" charset="0"/>
                        </a:rPr>
                        <a:t> </a:t>
                      </a:r>
                      <a:r>
                        <a:rPr lang="en-US" sz="1400" b="1" kern="1200" dirty="0">
                          <a:solidFill>
                            <a:schemeClr val="tx1"/>
                          </a:solidFill>
                          <a:effectLst/>
                          <a:latin typeface="+mn-lt"/>
                          <a:ea typeface="+mn-ea"/>
                          <a:cs typeface="+mn-cs"/>
                        </a:rPr>
                        <a:t>Tuesday, Sept. 16th 2025,</a:t>
                      </a:r>
                      <a:r>
                        <a:rPr lang="en-US" sz="1400" b="1" kern="1200" baseline="30000" dirty="0">
                          <a:solidFill>
                            <a:schemeClr val="tx1"/>
                          </a:solidFill>
                          <a:effectLst/>
                          <a:latin typeface="+mn-lt"/>
                          <a:ea typeface="+mn-ea"/>
                          <a:cs typeface="+mn-cs"/>
                        </a:rPr>
                        <a:t> </a:t>
                      </a:r>
                      <a:r>
                        <a:rPr lang="en-US" sz="1400" b="1" kern="1200" dirty="0">
                          <a:solidFill>
                            <a:schemeClr val="tx1"/>
                          </a:solidFill>
                          <a:effectLst/>
                          <a:latin typeface="+mn-lt"/>
                          <a:ea typeface="+mn-ea"/>
                          <a:cs typeface="+mn-cs"/>
                        </a:rPr>
                        <a:t>at 5:30 pm</a:t>
                      </a:r>
                      <a:endParaRPr lang="en-US" sz="1400" kern="1200" dirty="0">
                        <a:solidFill>
                          <a:schemeClr val="tx1"/>
                        </a:solidFill>
                        <a:effectLst/>
                        <a:latin typeface="+mn-lt"/>
                        <a:ea typeface="+mn-ea"/>
                        <a:cs typeface="+mn-cs"/>
                      </a:endParaRPr>
                    </a:p>
                    <a:p>
                      <a:pPr marL="0" marR="0" algn="ctr">
                        <a:lnSpc>
                          <a:spcPct val="107000"/>
                        </a:lnSpc>
                        <a:spcBef>
                          <a:spcPts val="0"/>
                        </a:spcBef>
                        <a:spcAft>
                          <a:spcPts val="0"/>
                        </a:spcAft>
                      </a:pPr>
                      <a:r>
                        <a:rPr lang="en-US" sz="1200" b="1" i="1" kern="100" dirty="0">
                          <a:effectLst/>
                          <a:latin typeface="Calibri" panose="020F0502020204030204" pitchFamily="34" charset="0"/>
                          <a:ea typeface="Calibri" panose="020F0502020204030204" pitchFamily="34" charset="0"/>
                          <a:cs typeface="Times New Roman" panose="02020603050405020304" pitchFamily="18" charset="0"/>
                        </a:rPr>
                        <a:t>Ask the RD what is in my shopping cart?</a:t>
                      </a:r>
                      <a:endParaRPr lang="en-US" sz="1200" i="1" kern="100" dirty="0">
                        <a:effectLst/>
                        <a:latin typeface="Calibri" panose="020F0502020204030204" pitchFamily="34"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en-US" sz="1200" b="0" kern="100" dirty="0">
                          <a:effectLst/>
                          <a:latin typeface="Calibri" panose="020F0502020204030204" pitchFamily="34" charset="0"/>
                          <a:ea typeface="Calibri" panose="020F0502020204030204" pitchFamily="34" charset="0"/>
                          <a:cs typeface="Times New Roman" panose="02020603050405020304" pitchFamily="18" charset="0"/>
                        </a:rPr>
                        <a:t>Presenter: Kim Triveri RDN LD</a:t>
                      </a:r>
                    </a:p>
                    <a:p>
                      <a:pPr marL="0" marR="0" algn="ctr">
                        <a:lnSpc>
                          <a:spcPct val="107000"/>
                        </a:lnSpc>
                        <a:spcBef>
                          <a:spcPts val="0"/>
                        </a:spcBef>
                        <a:spcAft>
                          <a:spcPts val="0"/>
                        </a:spcAft>
                      </a:pPr>
                      <a:r>
                        <a:rPr lang="en-US" sz="1200" b="0" kern="100" dirty="0">
                          <a:effectLst/>
                          <a:latin typeface="Calibri" panose="020F0502020204030204" pitchFamily="34" charset="0"/>
                          <a:ea typeface="Calibri" panose="020F0502020204030204" pitchFamily="34" charset="0"/>
                          <a:cs typeface="Times New Roman" panose="02020603050405020304" pitchFamily="18" charset="0"/>
                        </a:rPr>
                        <a:t> Location: To Be Determined - Grocery Store Site</a:t>
                      </a:r>
                    </a:p>
                  </a:txBody>
                  <a:tcPr marL="67055" marR="67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2414648522"/>
                  </a:ext>
                </a:extLst>
              </a:tr>
              <a:tr h="991815">
                <a:tc>
                  <a:txBody>
                    <a:bodyPr/>
                    <a:lstStyle/>
                    <a:p>
                      <a:pPr marL="0" marR="0" lvl="0" indent="0" algn="ctr" defTabSz="777240" rtl="0" eaLnBrk="1" fontAlgn="auto" latinLnBrk="0" hangingPunct="1">
                        <a:lnSpc>
                          <a:spcPct val="107000"/>
                        </a:lnSpc>
                        <a:spcBef>
                          <a:spcPts val="0"/>
                        </a:spcBef>
                        <a:spcAft>
                          <a:spcPts val="0"/>
                        </a:spcAft>
                        <a:buClrTx/>
                        <a:buSzTx/>
                        <a:buFontTx/>
                        <a:buNone/>
                        <a:tabLst/>
                        <a:defRPr/>
                      </a:pPr>
                      <a:r>
                        <a:rPr lang="en-US" sz="1400" b="1" kern="1200" dirty="0">
                          <a:solidFill>
                            <a:schemeClr val="tx1"/>
                          </a:solidFill>
                          <a:effectLst/>
                          <a:latin typeface="+mn-lt"/>
                          <a:ea typeface="+mn-ea"/>
                          <a:cs typeface="+mn-cs"/>
                        </a:rPr>
                        <a:t>Tuesday, Oct. 21st 2025,</a:t>
                      </a:r>
                      <a:r>
                        <a:rPr lang="en-US" sz="1400" b="1" kern="1200" baseline="30000" dirty="0">
                          <a:solidFill>
                            <a:schemeClr val="tx1"/>
                          </a:solidFill>
                          <a:effectLst/>
                          <a:latin typeface="+mn-lt"/>
                          <a:ea typeface="+mn-ea"/>
                          <a:cs typeface="+mn-cs"/>
                        </a:rPr>
                        <a:t> </a:t>
                      </a:r>
                      <a:r>
                        <a:rPr lang="en-US" sz="1400" b="1" kern="1200" dirty="0">
                          <a:solidFill>
                            <a:schemeClr val="tx1"/>
                          </a:solidFill>
                          <a:effectLst/>
                          <a:latin typeface="+mn-lt"/>
                          <a:ea typeface="+mn-ea"/>
                          <a:cs typeface="+mn-cs"/>
                        </a:rPr>
                        <a:t>at 5:30 pm</a:t>
                      </a:r>
                      <a:endParaRPr lang="en-US" sz="1400" kern="1200" dirty="0">
                        <a:solidFill>
                          <a:schemeClr val="tx1"/>
                        </a:solidFill>
                        <a:effectLst/>
                        <a:latin typeface="+mn-lt"/>
                        <a:ea typeface="+mn-ea"/>
                        <a:cs typeface="+mn-cs"/>
                      </a:endParaRPr>
                    </a:p>
                    <a:p>
                      <a:pPr marL="0" marR="0" algn="ctr">
                        <a:lnSpc>
                          <a:spcPct val="107000"/>
                        </a:lnSpc>
                        <a:spcBef>
                          <a:spcPts val="0"/>
                        </a:spcBef>
                        <a:spcAft>
                          <a:spcPts val="0"/>
                        </a:spcAft>
                      </a:pPr>
                      <a:r>
                        <a:rPr lang="en-US" sz="1200" b="1" i="1" kern="100" dirty="0">
                          <a:effectLst/>
                          <a:latin typeface="Calibri" panose="020F0502020204030204" pitchFamily="34" charset="0"/>
                          <a:ea typeface="Calibri" panose="020F0502020204030204" pitchFamily="34" charset="0"/>
                          <a:cs typeface="Times New Roman" panose="02020603050405020304" pitchFamily="18" charset="0"/>
                        </a:rPr>
                        <a:t> New research on food is medicine and how RD’s are changing nourishment and what we know about our food.</a:t>
                      </a:r>
                    </a:p>
                    <a:p>
                      <a:pPr marL="0" marR="0" algn="ctr">
                        <a:lnSpc>
                          <a:spcPct val="107000"/>
                        </a:lnSpc>
                        <a:spcBef>
                          <a:spcPts val="0"/>
                        </a:spcBef>
                        <a:spcAft>
                          <a:spcPts val="0"/>
                        </a:spcAft>
                      </a:pPr>
                      <a:r>
                        <a:rPr lang="en-US" sz="1200" b="0" kern="100" dirty="0">
                          <a:effectLst/>
                          <a:latin typeface="Calibri" panose="020F0502020204030204" pitchFamily="34" charset="0"/>
                          <a:ea typeface="Calibri" panose="020F0502020204030204" pitchFamily="34" charset="0"/>
                          <a:cs typeface="Times New Roman" panose="02020603050405020304" pitchFamily="18" charset="0"/>
                        </a:rPr>
                        <a:t> Presenter: Kim Triveri RDN LD</a:t>
                      </a:r>
                    </a:p>
                    <a:p>
                      <a:pPr marL="0" marR="0" algn="ctr">
                        <a:lnSpc>
                          <a:spcPct val="107000"/>
                        </a:lnSpc>
                        <a:spcBef>
                          <a:spcPts val="0"/>
                        </a:spcBef>
                        <a:spcAft>
                          <a:spcPts val="0"/>
                        </a:spcAft>
                      </a:pPr>
                      <a:r>
                        <a:rPr lang="en-US" sz="1200" b="0" kern="100" dirty="0">
                          <a:effectLst/>
                          <a:latin typeface="Calibri" panose="020F0502020204030204" pitchFamily="34" charset="0"/>
                          <a:ea typeface="Calibri" panose="020F0502020204030204" pitchFamily="34" charset="0"/>
                          <a:cs typeface="Times New Roman" panose="02020603050405020304" pitchFamily="18" charset="0"/>
                        </a:rPr>
                        <a:t> Location: Surgical Weight Loss Center</a:t>
                      </a:r>
                    </a:p>
                  </a:txBody>
                  <a:tcPr marL="67055" marR="67055" marT="0" marB="0">
                    <a:lnL w="12700" cap="flat" cmpd="sng" algn="ctr">
                      <a:solidFill>
                        <a:srgbClr val="000000"/>
                      </a:solidFill>
                      <a:prstDash val="solid"/>
                      <a:round/>
                      <a:headEnd type="none" w="med" len="med"/>
                      <a:tailEnd type="none" w="med" len="med"/>
                    </a:lnL>
                    <a:lnR w="12700" cap="flat" cmpd="sng" algn="ctr">
                      <a:solidFill>
                        <a:srgbClr val="000000"/>
                      </a:solidFill>
                      <a:prstDash val="solid"/>
                      <a:round/>
                      <a:headEnd type="none" w="med" len="med"/>
                      <a:tailEnd type="none" w="med" len="med"/>
                    </a:lnR>
                    <a:lnT w="12700" cap="flat" cmpd="sng" algn="ctr">
                      <a:solidFill>
                        <a:srgbClr val="000000"/>
                      </a:solidFill>
                      <a:prstDash val="solid"/>
                      <a:round/>
                      <a:headEnd type="none" w="med" len="med"/>
                      <a:tailEnd type="none" w="med" len="med"/>
                    </a:lnT>
                    <a:lnB w="12700" cap="flat" cmpd="sng" algn="ctr">
                      <a:solidFill>
                        <a:srgbClr val="000000"/>
                      </a:solidFill>
                      <a:prstDash val="solid"/>
                      <a:round/>
                      <a:headEnd type="none" w="med" len="med"/>
                      <a:tailEnd type="none" w="med" len="med"/>
                    </a:lnB>
                    <a:solidFill>
                      <a:schemeClr val="accent1">
                        <a:lumMod val="20000"/>
                        <a:lumOff val="80000"/>
                      </a:schemeClr>
                    </a:solidFill>
                  </a:tcPr>
                </a:tc>
                <a:extLst>
                  <a:ext uri="{0D108BD9-81ED-4DB2-BD59-A6C34878D82A}">
                    <a16:rowId xmlns:a16="http://schemas.microsoft.com/office/drawing/2014/main" val="1253325092"/>
                  </a:ext>
                </a:extLst>
              </a:tr>
            </a:tbl>
          </a:graphicData>
        </a:graphic>
      </p:graphicFrame>
    </p:spTree>
    <p:extLst>
      <p:ext uri="{BB962C8B-B14F-4D97-AF65-F5344CB8AC3E}">
        <p14:creationId xmlns:p14="http://schemas.microsoft.com/office/powerpoint/2010/main" val="1395605535"/>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Picture 32" descr="A blue and green waves&#10;&#10;Description automatically generated">
            <a:extLst>
              <a:ext uri="{FF2B5EF4-FFF2-40B4-BE49-F238E27FC236}">
                <a16:creationId xmlns:a16="http://schemas.microsoft.com/office/drawing/2014/main" id="{10E4ADAB-BE08-5989-34CA-9F9F4A1B9E2E}"/>
              </a:ext>
            </a:extLst>
          </p:cNvPr>
          <p:cNvPicPr>
            <a:picLocks noChangeAspect="1"/>
          </p:cNvPicPr>
          <p:nvPr/>
        </p:nvPicPr>
        <p:blipFill rotWithShape="1">
          <a:blip r:embed="rId2">
            <a:extLst>
              <a:ext uri="{28A0092B-C50C-407E-A947-70E740481C1C}">
                <a14:useLocalDpi xmlns:a14="http://schemas.microsoft.com/office/drawing/2010/main" val="0"/>
              </a:ext>
            </a:extLst>
          </a:blip>
          <a:srcRect t="67267"/>
          <a:stretch/>
        </p:blipFill>
        <p:spPr>
          <a:xfrm rot="10800000">
            <a:off x="-33702" y="8546006"/>
            <a:ext cx="7874000" cy="1512394"/>
          </a:xfrm>
          <a:prstGeom prst="rect">
            <a:avLst/>
          </a:prstGeom>
        </p:spPr>
      </p:pic>
      <p:pic>
        <p:nvPicPr>
          <p:cNvPr id="24" name="Picture 23" descr="Graphical user interface, application&#10;&#10;Description automatically generated with medium confidence">
            <a:extLst>
              <a:ext uri="{FF2B5EF4-FFF2-40B4-BE49-F238E27FC236}">
                <a16:creationId xmlns:a16="http://schemas.microsoft.com/office/drawing/2014/main" id="{53EA650D-8853-F41D-065F-0D478A66ECA2}"/>
              </a:ext>
            </a:extLst>
          </p:cNvPr>
          <p:cNvPicPr>
            <a:picLocks noChangeAspect="1"/>
          </p:cNvPicPr>
          <p:nvPr/>
        </p:nvPicPr>
        <p:blipFill rotWithShape="1">
          <a:blip r:embed="rId3">
            <a:extLst>
              <a:ext uri="{28A0092B-C50C-407E-A947-70E740481C1C}">
                <a14:useLocalDpi xmlns:a14="http://schemas.microsoft.com/office/drawing/2010/main" val="0"/>
              </a:ext>
            </a:extLst>
          </a:blip>
          <a:srcRect l="4800" t="3205" r="4800" b="92548"/>
          <a:stretch/>
        </p:blipFill>
        <p:spPr>
          <a:xfrm>
            <a:off x="0" y="0"/>
            <a:ext cx="7772400" cy="307777"/>
          </a:xfrm>
          <a:prstGeom prst="rect">
            <a:avLst/>
          </a:prstGeom>
        </p:spPr>
      </p:pic>
      <p:sp>
        <p:nvSpPr>
          <p:cNvPr id="25" name="TextBox 24">
            <a:extLst>
              <a:ext uri="{FF2B5EF4-FFF2-40B4-BE49-F238E27FC236}">
                <a16:creationId xmlns:a16="http://schemas.microsoft.com/office/drawing/2014/main" id="{EBC4DB61-C0CF-5C24-3913-080CC7E85B2E}"/>
              </a:ext>
            </a:extLst>
          </p:cNvPr>
          <p:cNvSpPr txBox="1"/>
          <p:nvPr/>
        </p:nvSpPr>
        <p:spPr>
          <a:xfrm>
            <a:off x="135302" y="0"/>
            <a:ext cx="5668598" cy="307777"/>
          </a:xfrm>
          <a:prstGeom prst="rect">
            <a:avLst/>
          </a:prstGeom>
          <a:noFill/>
        </p:spPr>
        <p:txBody>
          <a:bodyPr wrap="square" rtlCol="0">
            <a:spAutoFit/>
          </a:bodyPr>
          <a:lstStyle/>
          <a:p>
            <a:r>
              <a:rPr lang="en-US" sz="1400" b="1" dirty="0">
                <a:solidFill>
                  <a:schemeClr val="bg1"/>
                </a:solidFill>
                <a:latin typeface="Gotham" panose="02000504050000020004" pitchFamily="2" charset="0"/>
              </a:rPr>
              <a:t>Weight Loss Warriors Newsletter</a:t>
            </a:r>
          </a:p>
        </p:txBody>
      </p:sp>
      <p:pic>
        <p:nvPicPr>
          <p:cNvPr id="26" name="Picture 25" descr="A black background with white letters&#10;&#10;Description automatically generated">
            <a:extLst>
              <a:ext uri="{FF2B5EF4-FFF2-40B4-BE49-F238E27FC236}">
                <a16:creationId xmlns:a16="http://schemas.microsoft.com/office/drawing/2014/main" id="{0F6B0353-D2D3-A8F6-3F9E-68F1318963E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65798" y="9529613"/>
            <a:ext cx="1623927" cy="276422"/>
          </a:xfrm>
          <a:prstGeom prst="rect">
            <a:avLst/>
          </a:prstGeom>
        </p:spPr>
      </p:pic>
      <p:sp>
        <p:nvSpPr>
          <p:cNvPr id="31" name="TextBox 30">
            <a:extLst>
              <a:ext uri="{FF2B5EF4-FFF2-40B4-BE49-F238E27FC236}">
                <a16:creationId xmlns:a16="http://schemas.microsoft.com/office/drawing/2014/main" id="{B2A291A4-D8A4-F1A3-6C6E-47C2BD152317}"/>
              </a:ext>
            </a:extLst>
          </p:cNvPr>
          <p:cNvSpPr txBox="1"/>
          <p:nvPr/>
        </p:nvSpPr>
        <p:spPr>
          <a:xfrm>
            <a:off x="135302" y="9107634"/>
            <a:ext cx="4006850" cy="1031051"/>
          </a:xfrm>
          <a:prstGeom prst="rect">
            <a:avLst/>
          </a:prstGeom>
          <a:noFill/>
        </p:spPr>
        <p:txBody>
          <a:bodyPr wrap="square">
            <a:spAutoFit/>
          </a:bodyPr>
          <a:lstStyle/>
          <a:p>
            <a:r>
              <a:rPr lang="en-US" sz="1000" b="1" dirty="0">
                <a:solidFill>
                  <a:schemeClr val="bg1"/>
                </a:solidFill>
                <a:latin typeface="Gotham" panose="02000504050000020004" pitchFamily="2" charset="0"/>
              </a:rPr>
              <a:t>St. Joseph Weight Loss Center</a:t>
            </a:r>
          </a:p>
          <a:p>
            <a:r>
              <a:rPr lang="en-US" sz="1000" dirty="0">
                <a:solidFill>
                  <a:schemeClr val="bg1"/>
                </a:solidFill>
                <a:latin typeface="Gotham" panose="02000504050000020004" pitchFamily="2" charset="0"/>
              </a:rPr>
              <a:t>452 Broadway Ave.</a:t>
            </a:r>
          </a:p>
          <a:p>
            <a:r>
              <a:rPr lang="en-US" sz="1000" dirty="0">
                <a:solidFill>
                  <a:schemeClr val="bg1"/>
                </a:solidFill>
                <a:latin typeface="Gotham" panose="02000504050000020004" pitchFamily="2" charset="0"/>
              </a:rPr>
              <a:t>Youngstown, Oh 44504</a:t>
            </a:r>
          </a:p>
          <a:p>
            <a:r>
              <a:rPr lang="en-US" sz="1000" dirty="0">
                <a:solidFill>
                  <a:schemeClr val="bg1"/>
                </a:solidFill>
                <a:latin typeface="Gotham" panose="02000504050000020004" pitchFamily="2" charset="0"/>
              </a:rPr>
              <a:t>Phone: 330-480-2866</a:t>
            </a:r>
          </a:p>
          <a:p>
            <a:r>
              <a:rPr lang="en-US" sz="1100" i="1" dirty="0">
                <a:solidFill>
                  <a:schemeClr val="bg1"/>
                </a:solidFill>
                <a:latin typeface="Gotham" panose="02000504050000020004" pitchFamily="2" charset="0"/>
              </a:rPr>
              <a:t>Call for an appointment.</a:t>
            </a:r>
          </a:p>
          <a:p>
            <a:endParaRPr lang="en-US" sz="1000" dirty="0">
              <a:solidFill>
                <a:schemeClr val="bg1"/>
              </a:solidFill>
              <a:latin typeface="Gotham" panose="02000504050000020004" pitchFamily="2" charset="0"/>
            </a:endParaRPr>
          </a:p>
        </p:txBody>
      </p:sp>
      <p:sp>
        <p:nvSpPr>
          <p:cNvPr id="6" name="Text Box 2">
            <a:extLst>
              <a:ext uri="{FF2B5EF4-FFF2-40B4-BE49-F238E27FC236}">
                <a16:creationId xmlns:a16="http://schemas.microsoft.com/office/drawing/2014/main" id="{37600405-10AD-2ECC-F0B8-834EB19BC8EB}"/>
              </a:ext>
            </a:extLst>
          </p:cNvPr>
          <p:cNvSpPr txBox="1">
            <a:spLocks noChangeArrowheads="1"/>
          </p:cNvSpPr>
          <p:nvPr/>
        </p:nvSpPr>
        <p:spPr bwMode="auto">
          <a:xfrm>
            <a:off x="154288" y="7470835"/>
            <a:ext cx="7501795" cy="1384433"/>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1200" b="1" u="sng" dirty="0">
                <a:solidFill>
                  <a:srgbClr val="000000"/>
                </a:solidFill>
                <a:effectLst/>
                <a:latin typeface="Calibri" panose="020F0502020204030204" pitchFamily="34" charset="0"/>
                <a:ea typeface="Calibri" panose="020F0502020204030204" pitchFamily="34" charset="0"/>
                <a:cs typeface="Times New Roman" panose="02020603050405020304" pitchFamily="18" charset="0"/>
              </a:rPr>
              <a:t>Why must you lose weight before having weight loss surgery?</a:t>
            </a:r>
            <a:endParaRPr lang="en-US" sz="1600" b="1" u="sng" dirty="0">
              <a:latin typeface="Calibri" panose="020F0502020204030204" pitchFamily="34" charset="0"/>
              <a:ea typeface="Calibri" panose="020F0502020204030204" pitchFamily="34" charset="0"/>
              <a:cs typeface="Times New Roman" panose="02020603050405020304" pitchFamily="18" charset="0"/>
            </a:endParaRPr>
          </a:p>
          <a:p>
            <a:pPr marL="0" marR="0" algn="just">
              <a:lnSpc>
                <a:spcPct val="107000"/>
              </a:lnSpc>
              <a:spcBef>
                <a:spcPts val="0"/>
              </a:spcBef>
              <a:spcAft>
                <a:spcPts val="800"/>
              </a:spcAft>
            </a:pPr>
            <a:r>
              <a:rPr lang="en-US" sz="1200" dirty="0">
                <a:solidFill>
                  <a:srgbClr val="1A1A1A"/>
                </a:solidFill>
                <a:effectLst/>
                <a:latin typeface="Calibri" panose="020F0502020204030204" pitchFamily="34" charset="0"/>
                <a:ea typeface="Calibri" panose="020F0502020204030204" pitchFamily="34" charset="0"/>
                <a:cs typeface="Calibri" panose="020F0502020204030204" pitchFamily="34" charset="0"/>
              </a:rPr>
              <a:t>Losing weight before surgery will lower the risk of complications and make weight-loss surgery safer. The main purpose of losing weight before weight-loss surgery is to reduce body fat in the abdominal region, especially in and around the liver. Also, by losing weight before surgery we see shorter operating times, reduced length of hospital stays, early implementation of healthy habits, and reduced risk of infections, blood clots, and heart attacks following weight loss surgery.</a:t>
            </a:r>
            <a:endParaRPr lang="en-US" sz="16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2" name="Text Box 2">
            <a:extLst>
              <a:ext uri="{FF2B5EF4-FFF2-40B4-BE49-F238E27FC236}">
                <a16:creationId xmlns:a16="http://schemas.microsoft.com/office/drawing/2014/main" id="{1353F1F0-D05E-D6E0-BFAB-ACCA27BAFABD}"/>
              </a:ext>
            </a:extLst>
          </p:cNvPr>
          <p:cNvSpPr txBox="1">
            <a:spLocks noChangeArrowheads="1"/>
          </p:cNvSpPr>
          <p:nvPr/>
        </p:nvSpPr>
        <p:spPr bwMode="auto">
          <a:xfrm>
            <a:off x="154288" y="356870"/>
            <a:ext cx="7501795" cy="6987782"/>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algn="ctr"/>
            <a:r>
              <a:rPr lang="en-US" sz="1400" b="1" u="sng" dirty="0">
                <a:effectLst/>
                <a:ea typeface="Times New Roman" panose="02020603050405020304" pitchFamily="18" charset="0"/>
                <a:cs typeface="Times New Roman" panose="02020603050405020304" pitchFamily="18" charset="0"/>
              </a:rPr>
              <a:t>At the St. Joseph Weight Loss Center A  Lifetime of Wholeness Awaits You:</a:t>
            </a:r>
          </a:p>
          <a:p>
            <a:pPr algn="ctr"/>
            <a:endParaRPr lang="en-US" sz="1400" b="1" u="sng" dirty="0">
              <a:effectLst/>
              <a:ea typeface="Times New Roman" panose="02020603050405020304" pitchFamily="18" charset="0"/>
              <a:cs typeface="Times New Roman" panose="02020603050405020304" pitchFamily="18" charset="0"/>
            </a:endParaRPr>
          </a:p>
          <a:p>
            <a:r>
              <a:rPr lang="en-US" sz="1200" dirty="0"/>
              <a:t>Lifelong follow-up and lab work are essential after weight loss surgery. Obesity is now understood to be a chronic, progressive disease influenced by both genetic and environmental factors, not simply a matter of willpower or overeating. Because of its complex and ongoing nature, obesity requires lifelong management, especially following weight loss surgery.</a:t>
            </a:r>
          </a:p>
          <a:p>
            <a:endParaRPr lang="en-US" sz="1200" dirty="0"/>
          </a:p>
          <a:p>
            <a:r>
              <a:rPr lang="en-US" sz="1200" dirty="0"/>
              <a:t>Weight loss surgery is a powerful tool for improving health, but it also brings long-term changes to the body’s metabolism and nutrient absorption. That’s why ongoing medical follow-up and yearly lab work are so important. Regular checkups allow healthcare providers to monitor for any potential complications and help patients maintain their weight loss, address weight gain and stay healthy and fit for the long run.</a:t>
            </a:r>
          </a:p>
          <a:p>
            <a:endParaRPr lang="en-US" sz="1400" b="1" dirty="0"/>
          </a:p>
          <a:p>
            <a:r>
              <a:rPr lang="en-US" sz="1200" b="1" u="sng" dirty="0"/>
              <a:t>Key Reasons for Annual Lab Work:</a:t>
            </a:r>
            <a:endParaRPr lang="en-US" sz="1200" b="1" dirty="0"/>
          </a:p>
          <a:p>
            <a:pPr marL="228600" indent="-228600">
              <a:buFont typeface="+mj-lt"/>
              <a:buAutoNum type="arabicPeriod"/>
            </a:pPr>
            <a:r>
              <a:rPr lang="en-US" sz="1200" b="1" u="sng" dirty="0"/>
              <a:t>Monitoring Nutritional Deficiencies:</a:t>
            </a:r>
            <a:br>
              <a:rPr lang="en-US" sz="1200" dirty="0"/>
            </a:br>
            <a:r>
              <a:rPr lang="en-US" sz="1200" dirty="0"/>
              <a:t>Weight loss surgery procedures can reduce the body’s ability to absorb essential nutrients. Regular bloodwork helps track levels of iron, vitamin B12, calcium, vitamin D, and other key nutrients to prevent serious deficiencies.</a:t>
            </a:r>
            <a:r>
              <a:rPr lang="en-US" sz="1200" b="0" i="0" dirty="0">
                <a:effectLst/>
              </a:rPr>
              <a:t> It can take time for nutrient stores to deplete, and people may become more relaxed in their eating habits and taking their recommended supplements which contribute to these deficiencies as patients become further post-op.</a:t>
            </a:r>
            <a:endParaRPr lang="en-US" sz="1200" dirty="0"/>
          </a:p>
          <a:p>
            <a:endParaRPr lang="en-US" sz="1200" dirty="0"/>
          </a:p>
          <a:p>
            <a:pPr marL="228600" indent="-228600">
              <a:buAutoNum type="arabicPeriod" startAt="2"/>
            </a:pPr>
            <a:r>
              <a:rPr lang="en-US" sz="1200" b="1" u="sng" dirty="0"/>
              <a:t>Managing Metabolic Changes:</a:t>
            </a:r>
            <a:br>
              <a:rPr lang="en-US" sz="1200" dirty="0"/>
            </a:br>
            <a:r>
              <a:rPr lang="en-US" sz="1200" dirty="0"/>
              <a:t>Weight loss surgery may lead to shifts in metabolism, such as changes in electrolyte balance or acid-base levels. Lab tests help catch these changes early and ensure they are properly managed to prevent weight gain.</a:t>
            </a:r>
          </a:p>
          <a:p>
            <a:endParaRPr lang="en-US" sz="1200" dirty="0"/>
          </a:p>
          <a:p>
            <a:pPr marL="228600" indent="-228600">
              <a:buAutoNum type="arabicPeriod" startAt="3"/>
            </a:pPr>
            <a:r>
              <a:rPr lang="en-US" sz="1200" b="1" u="sng" dirty="0"/>
              <a:t>Early Problem Detection:</a:t>
            </a:r>
            <a:br>
              <a:rPr lang="en-US" sz="1200" u="sng" dirty="0"/>
            </a:br>
            <a:r>
              <a:rPr lang="en-US" sz="1200" dirty="0"/>
              <a:t>Routine lab testing allows doctors to spot health issues before they become serious or cause noticeable      </a:t>
            </a:r>
          </a:p>
          <a:p>
            <a:r>
              <a:rPr lang="en-US" sz="1200" dirty="0"/>
              <a:t>       symptoms, enabling early treatment and better outcomes.</a:t>
            </a:r>
          </a:p>
          <a:p>
            <a:endParaRPr lang="en-US" sz="1200" dirty="0"/>
          </a:p>
          <a:p>
            <a:pPr marL="228600" indent="-228600">
              <a:buAutoNum type="arabicPeriod" startAt="4"/>
            </a:pPr>
            <a:r>
              <a:rPr lang="en-US" sz="1200" b="1" u="sng" dirty="0"/>
              <a:t>Personalized Ongoing Care:</a:t>
            </a:r>
            <a:br>
              <a:rPr lang="en-US" sz="1200" dirty="0"/>
            </a:br>
            <a:r>
              <a:rPr lang="en-US" sz="1200" dirty="0"/>
              <a:t>Each patient’s needs are different, depending on the type of surgery and their individual health profile. Annual lab work helps doctors customize follow-up care and make timely adjustments to treatment this includes dietary changes, exercise patterns, metabolism support, revisions, re-operations and use of weight loss medications. </a:t>
            </a:r>
          </a:p>
          <a:p>
            <a:pPr marL="228600" indent="-228600">
              <a:buAutoNum type="arabicPeriod" startAt="4"/>
            </a:pPr>
            <a:endParaRPr lang="en-US" sz="1200" dirty="0"/>
          </a:p>
          <a:p>
            <a:pPr marL="228600" indent="-228600">
              <a:buAutoNum type="arabicPeriod" startAt="5"/>
            </a:pPr>
            <a:r>
              <a:rPr lang="en-US" sz="1200" b="1" u="sng" dirty="0"/>
              <a:t>Preventing Long-Term Complications:</a:t>
            </a:r>
            <a:br>
              <a:rPr lang="en-US" sz="1200" dirty="0"/>
            </a:br>
            <a:r>
              <a:rPr lang="en-US" sz="1200" dirty="0"/>
              <a:t>With regular monitoring, potential issues like anemia, bone loss, or weight regain can be caught early—reducing    the risk of long-term health problems.</a:t>
            </a:r>
            <a:endParaRPr lang="en-US" sz="1600" dirty="0">
              <a:latin typeface="Calibri" panose="020F050202020403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600" b="1" dirty="0">
                <a:effectLst/>
                <a:latin typeface="Calibri" panose="020F0502020204030204" pitchFamily="34" charset="0"/>
                <a:ea typeface="Times New Roman" panose="02020603050405020304" pitchFamily="18" charset="0"/>
                <a:cs typeface="Times New Roman" panose="02020603050405020304" pitchFamily="18" charset="0"/>
              </a:rPr>
              <a:t>Be sure </a:t>
            </a:r>
            <a:r>
              <a:rPr lang="en-US" sz="1600" b="1" dirty="0">
                <a:latin typeface="Calibri" panose="020F0502020204030204" pitchFamily="34" charset="0"/>
                <a:ea typeface="Times New Roman" panose="02020603050405020304" pitchFamily="18" charset="0"/>
                <a:cs typeface="Times New Roman" panose="02020603050405020304" pitchFamily="18" charset="0"/>
              </a:rPr>
              <a:t>t</a:t>
            </a:r>
            <a:r>
              <a:rPr lang="en-US" sz="1600" b="1" dirty="0">
                <a:effectLst/>
                <a:latin typeface="Calibri" panose="020F0502020204030204" pitchFamily="34" charset="0"/>
                <a:ea typeface="Times New Roman" panose="02020603050405020304" pitchFamily="18" charset="0"/>
                <a:cs typeface="Times New Roman" panose="02020603050405020304" pitchFamily="18" charset="0"/>
              </a:rPr>
              <a:t>o </a:t>
            </a:r>
            <a:r>
              <a:rPr lang="en-US" sz="1600" b="1" dirty="0">
                <a:latin typeface="Calibri" panose="020F0502020204030204" pitchFamily="34" charset="0"/>
                <a:ea typeface="Times New Roman" panose="02020603050405020304" pitchFamily="18" charset="0"/>
                <a:cs typeface="Times New Roman" panose="02020603050405020304" pitchFamily="18" charset="0"/>
              </a:rPr>
              <a:t>c</a:t>
            </a:r>
            <a:r>
              <a:rPr lang="en-US" sz="1600" b="1" dirty="0">
                <a:effectLst/>
                <a:latin typeface="Calibri" panose="020F0502020204030204" pitchFamily="34" charset="0"/>
                <a:ea typeface="Times New Roman" panose="02020603050405020304" pitchFamily="18" charset="0"/>
                <a:cs typeface="Times New Roman" panose="02020603050405020304" pitchFamily="18" charset="0"/>
              </a:rPr>
              <a:t>all and schedule your follow-up appointment today</a:t>
            </a:r>
          </a:p>
        </p:txBody>
      </p:sp>
    </p:spTree>
    <p:extLst>
      <p:ext uri="{BB962C8B-B14F-4D97-AF65-F5344CB8AC3E}">
        <p14:creationId xmlns:p14="http://schemas.microsoft.com/office/powerpoint/2010/main" val="13697630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3" name="Picture 32" descr="A blue and green waves&#10;&#10;Description automatically generated">
            <a:extLst>
              <a:ext uri="{FF2B5EF4-FFF2-40B4-BE49-F238E27FC236}">
                <a16:creationId xmlns:a16="http://schemas.microsoft.com/office/drawing/2014/main" id="{10E4ADAB-BE08-5989-34CA-9F9F4A1B9E2E}"/>
              </a:ext>
            </a:extLst>
          </p:cNvPr>
          <p:cNvPicPr>
            <a:picLocks noChangeAspect="1"/>
          </p:cNvPicPr>
          <p:nvPr/>
        </p:nvPicPr>
        <p:blipFill rotWithShape="1">
          <a:blip r:embed="rId2">
            <a:extLst>
              <a:ext uri="{28A0092B-C50C-407E-A947-70E740481C1C}">
                <a14:useLocalDpi xmlns:a14="http://schemas.microsoft.com/office/drawing/2010/main" val="0"/>
              </a:ext>
            </a:extLst>
          </a:blip>
          <a:srcRect t="67267"/>
          <a:stretch/>
        </p:blipFill>
        <p:spPr>
          <a:xfrm rot="10800000">
            <a:off x="0" y="8546006"/>
            <a:ext cx="7772400" cy="1512394"/>
          </a:xfrm>
          <a:prstGeom prst="rect">
            <a:avLst/>
          </a:prstGeom>
        </p:spPr>
      </p:pic>
      <p:pic>
        <p:nvPicPr>
          <p:cNvPr id="24" name="Picture 23" descr="Graphical user interface, application&#10;&#10;Description automatically generated with medium confidence">
            <a:extLst>
              <a:ext uri="{FF2B5EF4-FFF2-40B4-BE49-F238E27FC236}">
                <a16:creationId xmlns:a16="http://schemas.microsoft.com/office/drawing/2014/main" id="{53EA650D-8853-F41D-065F-0D478A66ECA2}"/>
              </a:ext>
            </a:extLst>
          </p:cNvPr>
          <p:cNvPicPr>
            <a:picLocks noChangeAspect="1"/>
          </p:cNvPicPr>
          <p:nvPr/>
        </p:nvPicPr>
        <p:blipFill rotWithShape="1">
          <a:blip r:embed="rId3">
            <a:extLst>
              <a:ext uri="{28A0092B-C50C-407E-A947-70E740481C1C}">
                <a14:useLocalDpi xmlns:a14="http://schemas.microsoft.com/office/drawing/2010/main" val="0"/>
              </a:ext>
            </a:extLst>
          </a:blip>
          <a:srcRect l="4800" t="3205" r="4800" b="92548"/>
          <a:stretch/>
        </p:blipFill>
        <p:spPr>
          <a:xfrm>
            <a:off x="0" y="0"/>
            <a:ext cx="7772400" cy="307777"/>
          </a:xfrm>
          <a:prstGeom prst="rect">
            <a:avLst/>
          </a:prstGeom>
        </p:spPr>
      </p:pic>
      <p:sp>
        <p:nvSpPr>
          <p:cNvPr id="25" name="TextBox 24">
            <a:extLst>
              <a:ext uri="{FF2B5EF4-FFF2-40B4-BE49-F238E27FC236}">
                <a16:creationId xmlns:a16="http://schemas.microsoft.com/office/drawing/2014/main" id="{EBC4DB61-C0CF-5C24-3913-080CC7E85B2E}"/>
              </a:ext>
            </a:extLst>
          </p:cNvPr>
          <p:cNvSpPr txBox="1"/>
          <p:nvPr/>
        </p:nvSpPr>
        <p:spPr>
          <a:xfrm>
            <a:off x="135302" y="0"/>
            <a:ext cx="5668598" cy="307777"/>
          </a:xfrm>
          <a:prstGeom prst="rect">
            <a:avLst/>
          </a:prstGeom>
          <a:noFill/>
        </p:spPr>
        <p:txBody>
          <a:bodyPr wrap="square" rtlCol="0">
            <a:spAutoFit/>
          </a:bodyPr>
          <a:lstStyle/>
          <a:p>
            <a:r>
              <a:rPr lang="en-US" sz="1400" b="1" dirty="0">
                <a:solidFill>
                  <a:schemeClr val="bg1"/>
                </a:solidFill>
                <a:latin typeface="Gotham" panose="02000504050000020004" pitchFamily="2" charset="0"/>
              </a:rPr>
              <a:t>Weight Loss Warriors Newsletter</a:t>
            </a:r>
          </a:p>
        </p:txBody>
      </p:sp>
      <p:pic>
        <p:nvPicPr>
          <p:cNvPr id="26" name="Picture 25" descr="A black background with white letters&#10;&#10;Description automatically generated">
            <a:extLst>
              <a:ext uri="{FF2B5EF4-FFF2-40B4-BE49-F238E27FC236}">
                <a16:creationId xmlns:a16="http://schemas.microsoft.com/office/drawing/2014/main" id="{0F6B0353-D2D3-A8F6-3F9E-68F1318963E3}"/>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5965798" y="9529613"/>
            <a:ext cx="1623927" cy="276422"/>
          </a:xfrm>
          <a:prstGeom prst="rect">
            <a:avLst/>
          </a:prstGeom>
        </p:spPr>
      </p:pic>
      <p:sp>
        <p:nvSpPr>
          <p:cNvPr id="31" name="TextBox 30">
            <a:extLst>
              <a:ext uri="{FF2B5EF4-FFF2-40B4-BE49-F238E27FC236}">
                <a16:creationId xmlns:a16="http://schemas.microsoft.com/office/drawing/2014/main" id="{B2A291A4-D8A4-F1A3-6C6E-47C2BD152317}"/>
              </a:ext>
            </a:extLst>
          </p:cNvPr>
          <p:cNvSpPr txBox="1"/>
          <p:nvPr/>
        </p:nvSpPr>
        <p:spPr>
          <a:xfrm>
            <a:off x="135302" y="9107634"/>
            <a:ext cx="4006850" cy="1031051"/>
          </a:xfrm>
          <a:prstGeom prst="rect">
            <a:avLst/>
          </a:prstGeom>
          <a:noFill/>
        </p:spPr>
        <p:txBody>
          <a:bodyPr wrap="square">
            <a:spAutoFit/>
          </a:bodyPr>
          <a:lstStyle/>
          <a:p>
            <a:r>
              <a:rPr lang="en-US" sz="1000" b="1" dirty="0">
                <a:solidFill>
                  <a:schemeClr val="bg1"/>
                </a:solidFill>
                <a:latin typeface="Gotham" panose="02000504050000020004" pitchFamily="2" charset="0"/>
              </a:rPr>
              <a:t>St. Joseph Weight Loss Center</a:t>
            </a:r>
          </a:p>
          <a:p>
            <a:r>
              <a:rPr lang="en-US" sz="1000" dirty="0">
                <a:solidFill>
                  <a:schemeClr val="bg1"/>
                </a:solidFill>
                <a:latin typeface="Gotham" panose="02000504050000020004" pitchFamily="2" charset="0"/>
              </a:rPr>
              <a:t>452 Broadway Ave.</a:t>
            </a:r>
          </a:p>
          <a:p>
            <a:r>
              <a:rPr lang="en-US" sz="1000" dirty="0">
                <a:solidFill>
                  <a:schemeClr val="bg1"/>
                </a:solidFill>
                <a:latin typeface="Gotham" panose="02000504050000020004" pitchFamily="2" charset="0"/>
              </a:rPr>
              <a:t>Youngstown, Oh 44504</a:t>
            </a:r>
          </a:p>
          <a:p>
            <a:r>
              <a:rPr lang="en-US" sz="1000" dirty="0">
                <a:solidFill>
                  <a:schemeClr val="bg1"/>
                </a:solidFill>
                <a:latin typeface="Gotham" panose="02000504050000020004" pitchFamily="2" charset="0"/>
              </a:rPr>
              <a:t>Phone: 330-480-2866</a:t>
            </a:r>
          </a:p>
          <a:p>
            <a:r>
              <a:rPr lang="en-US" sz="1100" i="1" dirty="0">
                <a:solidFill>
                  <a:schemeClr val="bg1"/>
                </a:solidFill>
                <a:latin typeface="Gotham" panose="02000504050000020004" pitchFamily="2" charset="0"/>
              </a:rPr>
              <a:t>Call for an appointment.</a:t>
            </a:r>
          </a:p>
          <a:p>
            <a:endParaRPr lang="en-US" sz="1000" dirty="0">
              <a:solidFill>
                <a:schemeClr val="bg1"/>
              </a:solidFill>
              <a:latin typeface="Gotham" panose="02000504050000020004" pitchFamily="2" charset="0"/>
            </a:endParaRPr>
          </a:p>
        </p:txBody>
      </p:sp>
      <p:sp>
        <p:nvSpPr>
          <p:cNvPr id="4" name="Text Box 2">
            <a:extLst>
              <a:ext uri="{FF2B5EF4-FFF2-40B4-BE49-F238E27FC236}">
                <a16:creationId xmlns:a16="http://schemas.microsoft.com/office/drawing/2014/main" id="{EC8055B8-1BDC-F0C0-EBD0-280279500D17}"/>
              </a:ext>
            </a:extLst>
          </p:cNvPr>
          <p:cNvSpPr txBox="1">
            <a:spLocks noChangeArrowheads="1"/>
          </p:cNvSpPr>
          <p:nvPr/>
        </p:nvSpPr>
        <p:spPr bwMode="auto">
          <a:xfrm>
            <a:off x="4008437" y="7223515"/>
            <a:ext cx="3628660" cy="1720459"/>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lgn="ctr">
              <a:lnSpc>
                <a:spcPct val="107000"/>
              </a:lnSpc>
              <a:spcBef>
                <a:spcPts val="0"/>
              </a:spcBef>
              <a:spcAft>
                <a:spcPts val="800"/>
              </a:spcAft>
            </a:pPr>
            <a:r>
              <a:rPr lang="en-US" sz="1200" b="1" u="sng" dirty="0">
                <a:effectLst/>
                <a:latin typeface="Times New Roman" panose="02020603050405020304" pitchFamily="18" charset="0"/>
                <a:ea typeface="Times New Roman" panose="02020603050405020304" pitchFamily="18" charset="0"/>
              </a:rPr>
              <a:t>St Joseph Weight Loss Center Fun Facts</a:t>
            </a: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rPr>
              <a:t>1st Surgery</a:t>
            </a:r>
            <a:r>
              <a:rPr lang="en-US" sz="1200" dirty="0">
                <a:effectLst/>
                <a:latin typeface="Times New Roman" panose="02020603050405020304" pitchFamily="18" charset="0"/>
                <a:ea typeface="Times New Roman" panose="02020603050405020304" pitchFamily="18" charset="0"/>
              </a:rPr>
              <a:t>: 2002</a:t>
            </a: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rPr>
              <a:t>Total Primary Bariatric Surgeries</a:t>
            </a:r>
            <a:r>
              <a:rPr lang="en-US" sz="1200" dirty="0">
                <a:effectLst/>
                <a:latin typeface="Times New Roman" panose="02020603050405020304" pitchFamily="18" charset="0"/>
                <a:ea typeface="Times New Roman" panose="02020603050405020304" pitchFamily="18" charset="0"/>
              </a:rPr>
              <a:t>: over 3,000</a:t>
            </a:r>
            <a:endParaRPr lang="en-US" sz="1200" b="1" u="sng" dirty="0">
              <a:effectLst/>
              <a:latin typeface="Times New Roman" panose="02020603050405020304" pitchFamily="18" charset="0"/>
              <a:ea typeface="Times New Roman" panose="02020603050405020304" pitchFamily="18" charset="0"/>
            </a:endParaRPr>
          </a:p>
          <a:p>
            <a:pPr marL="0" marR="0" algn="ctr">
              <a:lnSpc>
                <a:spcPct val="107000"/>
              </a:lnSpc>
              <a:spcBef>
                <a:spcPts val="0"/>
              </a:spcBef>
              <a:spcAft>
                <a:spcPts val="800"/>
              </a:spcAft>
            </a:pPr>
            <a:r>
              <a:rPr lang="en-US" sz="1200" b="1" u="sng" dirty="0">
                <a:effectLst/>
                <a:latin typeface="Times New Roman" panose="02020603050405020304" pitchFamily="18" charset="0"/>
                <a:ea typeface="Times New Roman" panose="02020603050405020304" pitchFamily="18" charset="0"/>
              </a:rPr>
              <a:t>Total Surgeries in 2024</a:t>
            </a: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rPr>
              <a:t>Gastric Bypass </a:t>
            </a:r>
            <a:r>
              <a:rPr lang="en-US" sz="1200" dirty="0">
                <a:effectLst/>
                <a:latin typeface="Times New Roman" panose="02020603050405020304" pitchFamily="18" charset="0"/>
                <a:ea typeface="Times New Roman" panose="02020603050405020304" pitchFamily="18" charset="0"/>
              </a:rPr>
              <a:t>– 93</a:t>
            </a:r>
          </a:p>
          <a:p>
            <a:pPr marL="0" marR="0">
              <a:lnSpc>
                <a:spcPct val="107000"/>
              </a:lnSpc>
              <a:spcBef>
                <a:spcPts val="0"/>
              </a:spcBef>
              <a:spcAft>
                <a:spcPts val="800"/>
              </a:spcAft>
            </a:pPr>
            <a:r>
              <a:rPr lang="en-US" sz="1200" b="1" dirty="0">
                <a:effectLst/>
                <a:latin typeface="Times New Roman" panose="02020603050405020304" pitchFamily="18" charset="0"/>
                <a:ea typeface="Times New Roman" panose="02020603050405020304" pitchFamily="18" charset="0"/>
              </a:rPr>
              <a:t>Gastric Sleeve </a:t>
            </a:r>
            <a:r>
              <a:rPr lang="en-US" sz="1200" dirty="0">
                <a:effectLst/>
                <a:latin typeface="Times New Roman" panose="02020603050405020304" pitchFamily="18" charset="0"/>
                <a:ea typeface="Times New Roman" panose="02020603050405020304" pitchFamily="18" charset="0"/>
              </a:rPr>
              <a:t>– 79</a:t>
            </a:r>
          </a:p>
        </p:txBody>
      </p:sp>
      <p:sp>
        <p:nvSpPr>
          <p:cNvPr id="6" name="Text Box 2">
            <a:extLst>
              <a:ext uri="{FF2B5EF4-FFF2-40B4-BE49-F238E27FC236}">
                <a16:creationId xmlns:a16="http://schemas.microsoft.com/office/drawing/2014/main" id="{37600405-10AD-2ECC-F0B8-834EB19BC8EB}"/>
              </a:ext>
            </a:extLst>
          </p:cNvPr>
          <p:cNvSpPr txBox="1">
            <a:spLocks noChangeArrowheads="1"/>
          </p:cNvSpPr>
          <p:nvPr/>
        </p:nvSpPr>
        <p:spPr bwMode="auto">
          <a:xfrm>
            <a:off x="4008438" y="447676"/>
            <a:ext cx="3628659" cy="6724648"/>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spcBef>
                <a:spcPts val="0"/>
              </a:spcBef>
              <a:spcAft>
                <a:spcPts val="0"/>
              </a:spcAft>
            </a:pPr>
            <a:r>
              <a:rPr lang="en-US" sz="1200" b="1" u="sng" dirty="0">
                <a:solidFill>
                  <a:schemeClr val="accent6">
                    <a:lumMod val="75000"/>
                  </a:schemeClr>
                </a:solidFill>
                <a:effectLst/>
                <a:latin typeface="Book Antiqua" panose="02040602050305030304" pitchFamily="18" charset="0"/>
                <a:ea typeface="Times New Roman" panose="02020603050405020304" pitchFamily="18" charset="0"/>
                <a:cs typeface="Times New Roman" panose="02020603050405020304" pitchFamily="18" charset="0"/>
              </a:rPr>
              <a:t>Fitalicious Recipe Corner:</a:t>
            </a:r>
            <a:r>
              <a:rPr lang="en-US" sz="1000" b="1" u="sng" dirty="0">
                <a:solidFill>
                  <a:schemeClr val="accent6">
                    <a:lumMod val="75000"/>
                  </a:schemeClr>
                </a:solidFill>
                <a:effectLst/>
                <a:latin typeface="Book Antiqua" panose="02040602050305030304" pitchFamily="18" charset="0"/>
                <a:ea typeface="Times New Roman" panose="02020603050405020304" pitchFamily="18" charset="0"/>
                <a:cs typeface="Times New Roman" panose="02020603050405020304" pitchFamily="18" charset="0"/>
              </a:rPr>
              <a:t> By Kim Triveri, RDN LD</a:t>
            </a:r>
          </a:p>
          <a:p>
            <a:pPr marL="0" marR="0" algn="ctr">
              <a:lnSpc>
                <a:spcPct val="107000"/>
              </a:lnSpc>
              <a:spcBef>
                <a:spcPts val="0"/>
              </a:spcBef>
              <a:spcAft>
                <a:spcPts val="0"/>
              </a:spcAft>
            </a:pPr>
            <a:endParaRPr lang="en-US" sz="1200" b="1" u="sng"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endParaRPr lang="en-US" sz="1200" b="1" u="sng" dirty="0">
              <a:effectLst/>
              <a:latin typeface="Berlin Sans FB Demi" panose="020E0802020502020306"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endParaRPr lang="en-US" sz="1200" b="1" u="sng" dirty="0">
              <a:latin typeface="Berlin Sans FB Demi" panose="020E0802020502020306"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endParaRPr lang="en-US" sz="1200" b="1" u="sng" dirty="0">
              <a:effectLst/>
              <a:latin typeface="Berlin Sans FB Demi" panose="020E0802020502020306"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200" b="1" u="sng" dirty="0">
                <a:effectLst/>
                <a:latin typeface="Berlin Sans FB Demi" panose="020E0802020502020306" pitchFamily="34" charset="0"/>
                <a:ea typeface="Times New Roman" panose="02020603050405020304" pitchFamily="18" charset="0"/>
                <a:cs typeface="Times New Roman" panose="02020603050405020304" pitchFamily="18" charset="0"/>
              </a:rPr>
              <a:t>Mediterranean-Style </a:t>
            </a:r>
            <a:r>
              <a:rPr lang="en-US" sz="1200" b="1" u="sng" dirty="0">
                <a:latin typeface="Berlin Sans FB Demi" panose="020E0802020502020306" pitchFamily="34" charset="0"/>
                <a:ea typeface="Times New Roman" panose="02020603050405020304" pitchFamily="18" charset="0"/>
                <a:cs typeface="Times New Roman" panose="02020603050405020304" pitchFamily="18" charset="0"/>
              </a:rPr>
              <a:t>T</a:t>
            </a:r>
            <a:r>
              <a:rPr lang="en-US" sz="1200" b="1" u="sng" dirty="0">
                <a:effectLst/>
                <a:latin typeface="Berlin Sans FB Demi" panose="020E0802020502020306" pitchFamily="34" charset="0"/>
                <a:ea typeface="Times New Roman" panose="02020603050405020304" pitchFamily="18" charset="0"/>
                <a:cs typeface="Times New Roman" panose="02020603050405020304" pitchFamily="18" charset="0"/>
              </a:rPr>
              <a:t>omato </a:t>
            </a:r>
            <a:r>
              <a:rPr lang="en-US" sz="1200" b="1" u="sng" dirty="0">
                <a:latin typeface="Berlin Sans FB Demi" panose="020E0802020502020306" pitchFamily="34" charset="0"/>
                <a:ea typeface="Times New Roman" panose="02020603050405020304" pitchFamily="18" charset="0"/>
                <a:cs typeface="Times New Roman" panose="02020603050405020304" pitchFamily="18" charset="0"/>
              </a:rPr>
              <a:t>T</a:t>
            </a:r>
            <a:r>
              <a:rPr lang="en-US" sz="1200" b="1" u="sng" dirty="0">
                <a:effectLst/>
                <a:latin typeface="Berlin Sans FB Demi" panose="020E0802020502020306" pitchFamily="34" charset="0"/>
                <a:ea typeface="Times New Roman" panose="02020603050405020304" pitchFamily="18" charset="0"/>
                <a:cs typeface="Times New Roman" panose="02020603050405020304" pitchFamily="18" charset="0"/>
              </a:rPr>
              <a:t>una </a:t>
            </a:r>
            <a:r>
              <a:rPr lang="en-US" sz="1200" b="1" u="sng" dirty="0">
                <a:latin typeface="Berlin Sans FB Demi" panose="020E0802020502020306" pitchFamily="34" charset="0"/>
                <a:ea typeface="Times New Roman" panose="02020603050405020304" pitchFamily="18" charset="0"/>
                <a:cs typeface="Times New Roman" panose="02020603050405020304" pitchFamily="18" charset="0"/>
              </a:rPr>
              <a:t>S</a:t>
            </a:r>
            <a:r>
              <a:rPr lang="en-US" sz="1200" b="1" u="sng" dirty="0">
                <a:effectLst/>
                <a:latin typeface="Berlin Sans FB Demi" panose="020E0802020502020306" pitchFamily="34" charset="0"/>
                <a:ea typeface="Times New Roman" panose="02020603050405020304" pitchFamily="18" charset="0"/>
                <a:cs typeface="Times New Roman" panose="02020603050405020304" pitchFamily="18" charset="0"/>
              </a:rPr>
              <a:t>alad </a:t>
            </a:r>
          </a:p>
          <a:p>
            <a:pPr marL="0" marR="0">
              <a:spcBef>
                <a:spcPts val="0"/>
              </a:spcBef>
              <a:spcAft>
                <a:spcPts val="0"/>
              </a:spcAft>
            </a:pPr>
            <a:endParaRPr lang="en-US" sz="1200" b="1" u="sng" dirty="0">
              <a:effectLst/>
              <a:latin typeface="Berlin Sans FB Demi" panose="020E0802020502020306"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200" b="1" u="sng" dirty="0">
                <a:effectLst/>
                <a:latin typeface="Berlin Sans FB Demi" panose="020E0802020502020306" pitchFamily="34" charset="0"/>
                <a:ea typeface="Times New Roman" panose="02020603050405020304" pitchFamily="18" charset="0"/>
                <a:cs typeface="Times New Roman" panose="02020603050405020304" pitchFamily="18" charset="0"/>
              </a:rPr>
              <a:t>Ingredients:</a:t>
            </a:r>
          </a:p>
          <a:p>
            <a:pPr marL="171450" marR="0" indent="-171450">
              <a:spcBef>
                <a:spcPts val="0"/>
              </a:spcBef>
              <a:spcAft>
                <a:spcPts val="0"/>
              </a:spcAft>
              <a:buFont typeface="Arial" panose="020B0604020202020204" pitchFamily="34" charset="0"/>
              <a:buChar char="•"/>
            </a:pPr>
            <a:r>
              <a:rPr lang="en-US" sz="1200" dirty="0">
                <a:effectLst/>
                <a:ea typeface="Times New Roman" panose="02020603050405020304" pitchFamily="18" charset="0"/>
                <a:cs typeface="Calibri" panose="020F0502020204030204" pitchFamily="34" charset="0"/>
              </a:rPr>
              <a:t>15 oz Can of Tuna in Spring </a:t>
            </a:r>
            <a:r>
              <a:rPr lang="en-US" sz="1200" dirty="0">
                <a:ea typeface="Times New Roman" panose="02020603050405020304" pitchFamily="18" charset="0"/>
                <a:cs typeface="Calibri" panose="020F0502020204030204" pitchFamily="34" charset="0"/>
              </a:rPr>
              <a:t>W</a:t>
            </a:r>
            <a:r>
              <a:rPr lang="en-US" sz="1200" dirty="0">
                <a:effectLst/>
                <a:ea typeface="Times New Roman" panose="02020603050405020304" pitchFamily="18" charset="0"/>
                <a:cs typeface="Calibri" panose="020F0502020204030204" pitchFamily="34" charset="0"/>
              </a:rPr>
              <a:t>ater, drained</a:t>
            </a:r>
          </a:p>
          <a:p>
            <a:pPr marL="171450" marR="0" indent="-171450">
              <a:spcBef>
                <a:spcPts val="0"/>
              </a:spcBef>
              <a:spcAft>
                <a:spcPts val="0"/>
              </a:spcAft>
              <a:buFont typeface="Arial" panose="020B0604020202020204" pitchFamily="34" charset="0"/>
              <a:buChar char="•"/>
            </a:pPr>
            <a:r>
              <a:rPr lang="en-US" sz="1200" dirty="0">
                <a:effectLst/>
                <a:ea typeface="Times New Roman" panose="02020603050405020304" pitchFamily="18" charset="0"/>
                <a:cs typeface="Calibri" panose="020F0502020204030204" pitchFamily="34" charset="0"/>
              </a:rPr>
              <a:t>13 oz (approx. 4 large) </a:t>
            </a:r>
            <a:r>
              <a:rPr lang="en-US" sz="1200" dirty="0">
                <a:ea typeface="Times New Roman" panose="02020603050405020304" pitchFamily="18" charset="0"/>
                <a:cs typeface="Calibri" panose="020F0502020204030204" pitchFamily="34" charset="0"/>
              </a:rPr>
              <a:t>R</a:t>
            </a:r>
            <a:r>
              <a:rPr lang="en-US" sz="1200" dirty="0">
                <a:effectLst/>
                <a:ea typeface="Times New Roman" panose="02020603050405020304" pitchFamily="18" charset="0"/>
                <a:cs typeface="Calibri" panose="020F0502020204030204" pitchFamily="34" charset="0"/>
              </a:rPr>
              <a:t>oma </a:t>
            </a:r>
            <a:r>
              <a:rPr lang="en-US" sz="1200" dirty="0">
                <a:ea typeface="Times New Roman" panose="02020603050405020304" pitchFamily="18" charset="0"/>
                <a:cs typeface="Calibri" panose="020F0502020204030204" pitchFamily="34" charset="0"/>
              </a:rPr>
              <a:t>T</a:t>
            </a:r>
            <a:r>
              <a:rPr lang="en-US" sz="1200" dirty="0">
                <a:effectLst/>
                <a:ea typeface="Times New Roman" panose="02020603050405020304" pitchFamily="18" charset="0"/>
                <a:cs typeface="Calibri" panose="020F0502020204030204" pitchFamily="34" charset="0"/>
              </a:rPr>
              <a:t>omatoes, diced</a:t>
            </a:r>
          </a:p>
          <a:p>
            <a:pPr marL="171450" marR="0" indent="-171450">
              <a:spcBef>
                <a:spcPts val="0"/>
              </a:spcBef>
              <a:spcAft>
                <a:spcPts val="0"/>
              </a:spcAft>
              <a:buFont typeface="Arial" panose="020B0604020202020204" pitchFamily="34" charset="0"/>
              <a:buChar char="•"/>
            </a:pPr>
            <a:r>
              <a:rPr lang="en-US" sz="1200" dirty="0">
                <a:effectLst/>
                <a:ea typeface="Times New Roman" panose="02020603050405020304" pitchFamily="18" charset="0"/>
                <a:cs typeface="Calibri" panose="020F0502020204030204" pitchFamily="34" charset="0"/>
              </a:rPr>
              <a:t>3.5 oz Fat-Free </a:t>
            </a:r>
            <a:r>
              <a:rPr lang="en-US" sz="1200" dirty="0">
                <a:ea typeface="Times New Roman" panose="02020603050405020304" pitchFamily="18" charset="0"/>
                <a:cs typeface="Calibri" panose="020F0502020204030204" pitchFamily="34" charset="0"/>
              </a:rPr>
              <a:t>G</a:t>
            </a:r>
            <a:r>
              <a:rPr lang="en-US" sz="1200" dirty="0">
                <a:effectLst/>
                <a:ea typeface="Times New Roman" panose="02020603050405020304" pitchFamily="18" charset="0"/>
                <a:cs typeface="Calibri" panose="020F0502020204030204" pitchFamily="34" charset="0"/>
              </a:rPr>
              <a:t>reek-Style </a:t>
            </a:r>
            <a:r>
              <a:rPr lang="en-US" sz="1200" dirty="0">
                <a:ea typeface="Times New Roman" panose="02020603050405020304" pitchFamily="18" charset="0"/>
                <a:cs typeface="Calibri" panose="020F0502020204030204" pitchFamily="34" charset="0"/>
              </a:rPr>
              <a:t>F</a:t>
            </a:r>
            <a:r>
              <a:rPr lang="en-US" sz="1200" dirty="0">
                <a:effectLst/>
                <a:ea typeface="Times New Roman" panose="02020603050405020304" pitchFamily="18" charset="0"/>
                <a:cs typeface="Calibri" panose="020F0502020204030204" pitchFamily="34" charset="0"/>
              </a:rPr>
              <a:t>eta </a:t>
            </a:r>
            <a:r>
              <a:rPr lang="en-US" sz="1200" dirty="0">
                <a:ea typeface="Times New Roman" panose="02020603050405020304" pitchFamily="18" charset="0"/>
                <a:cs typeface="Calibri" panose="020F0502020204030204" pitchFamily="34" charset="0"/>
              </a:rPr>
              <a:t>C</a:t>
            </a:r>
            <a:r>
              <a:rPr lang="en-US" sz="1200" dirty="0">
                <a:effectLst/>
                <a:ea typeface="Times New Roman" panose="02020603050405020304" pitchFamily="18" charset="0"/>
                <a:cs typeface="Calibri" panose="020F0502020204030204" pitchFamily="34" charset="0"/>
              </a:rPr>
              <a:t>heese Crumbled</a:t>
            </a:r>
          </a:p>
          <a:p>
            <a:pPr marL="171450" marR="0" indent="-171450">
              <a:spcBef>
                <a:spcPts val="0"/>
              </a:spcBef>
              <a:spcAft>
                <a:spcPts val="0"/>
              </a:spcAft>
              <a:buFont typeface="Arial" panose="020B0604020202020204" pitchFamily="34" charset="0"/>
              <a:buChar char="•"/>
            </a:pPr>
            <a:r>
              <a:rPr lang="en-US" sz="1200" dirty="0">
                <a:ea typeface="Times New Roman" panose="02020603050405020304" pitchFamily="18" charset="0"/>
                <a:cs typeface="Calibri" panose="020F0502020204030204" pitchFamily="34" charset="0"/>
              </a:rPr>
              <a:t>15 oz Can Cannellini Beans, drained</a:t>
            </a:r>
            <a:endParaRPr lang="en-US" sz="1200" dirty="0">
              <a:effectLst/>
              <a:ea typeface="Times New Roman" panose="02020603050405020304" pitchFamily="18" charset="0"/>
              <a:cs typeface="Calibri" panose="020F0502020204030204" pitchFamily="34" charset="0"/>
            </a:endParaRPr>
          </a:p>
          <a:p>
            <a:pPr marL="171450" marR="0" indent="-171450">
              <a:spcBef>
                <a:spcPts val="0"/>
              </a:spcBef>
              <a:spcAft>
                <a:spcPts val="0"/>
              </a:spcAft>
              <a:buFont typeface="Arial" panose="020B0604020202020204" pitchFamily="34" charset="0"/>
              <a:buChar char="•"/>
            </a:pPr>
            <a:r>
              <a:rPr lang="en-US" sz="1200" dirty="0">
                <a:effectLst/>
                <a:ea typeface="Times New Roman" panose="02020603050405020304" pitchFamily="18" charset="0"/>
                <a:cs typeface="Calibri" panose="020F0502020204030204" pitchFamily="34" charset="0"/>
              </a:rPr>
              <a:t>1 cup finely chopped parsley</a:t>
            </a:r>
          </a:p>
          <a:p>
            <a:pPr marL="171450" marR="0" indent="-171450">
              <a:spcBef>
                <a:spcPts val="0"/>
              </a:spcBef>
              <a:spcAft>
                <a:spcPts val="0"/>
              </a:spcAft>
              <a:buFont typeface="Arial" panose="020B0604020202020204" pitchFamily="34" charset="0"/>
              <a:buChar char="•"/>
            </a:pPr>
            <a:r>
              <a:rPr lang="en-US" sz="1200" dirty="0">
                <a:effectLst/>
                <a:ea typeface="Times New Roman" panose="02020603050405020304" pitchFamily="18" charset="0"/>
                <a:cs typeface="Calibri" panose="020F0502020204030204" pitchFamily="34" charset="0"/>
              </a:rPr>
              <a:t>1 small red onion, finely diced</a:t>
            </a:r>
          </a:p>
          <a:p>
            <a:pPr marL="171450" marR="0" indent="-171450">
              <a:spcBef>
                <a:spcPts val="0"/>
              </a:spcBef>
              <a:spcAft>
                <a:spcPts val="0"/>
              </a:spcAft>
              <a:buFont typeface="Arial" panose="020B0604020202020204" pitchFamily="34" charset="0"/>
              <a:buChar char="•"/>
            </a:pPr>
            <a:r>
              <a:rPr lang="en-US" sz="1200" dirty="0">
                <a:effectLst/>
                <a:ea typeface="Times New Roman" panose="02020603050405020304" pitchFamily="18" charset="0"/>
                <a:cs typeface="Calibri" panose="020F0502020204030204" pitchFamily="34" charset="0"/>
              </a:rPr>
              <a:t>8.8 oz bag pre-cooked quinoa</a:t>
            </a:r>
          </a:p>
          <a:p>
            <a:pPr marL="171450" marR="0" indent="-171450">
              <a:spcBef>
                <a:spcPts val="0"/>
              </a:spcBef>
              <a:spcAft>
                <a:spcPts val="0"/>
              </a:spcAft>
              <a:buFont typeface="Arial" panose="020B0604020202020204" pitchFamily="34" charset="0"/>
              <a:buChar char="•"/>
            </a:pPr>
            <a:r>
              <a:rPr lang="en-US" sz="1200" dirty="0">
                <a:ea typeface="Times New Roman" panose="02020603050405020304" pitchFamily="18" charset="0"/>
                <a:cs typeface="Calibri" panose="020F0502020204030204" pitchFamily="34" charset="0"/>
              </a:rPr>
              <a:t>Diced Cucumber, optional</a:t>
            </a:r>
            <a:endParaRPr lang="en-US" sz="1200" dirty="0">
              <a:effectLst/>
              <a:ea typeface="Times New Roman" panose="02020603050405020304" pitchFamily="18" charset="0"/>
              <a:cs typeface="Calibri" panose="020F0502020204030204" pitchFamily="34" charset="0"/>
            </a:endParaRPr>
          </a:p>
          <a:p>
            <a:pPr marL="0" marR="0" algn="ctr">
              <a:spcBef>
                <a:spcPts val="0"/>
              </a:spcBef>
              <a:spcAft>
                <a:spcPts val="0"/>
              </a:spcAft>
            </a:pPr>
            <a:endParaRPr lang="en-US" sz="1200" b="1" u="sng" dirty="0">
              <a:effectLst/>
              <a:latin typeface="Berlin Sans FB Demi" panose="020E0802020502020306"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200" b="1" u="sng" dirty="0">
                <a:effectLst/>
                <a:latin typeface="Berlin Sans FB Demi" panose="020E0802020502020306" pitchFamily="34" charset="0"/>
                <a:ea typeface="Times New Roman" panose="02020603050405020304" pitchFamily="18" charset="0"/>
                <a:cs typeface="Times New Roman" panose="02020603050405020304" pitchFamily="18" charset="0"/>
              </a:rPr>
              <a:t>Dressing:</a:t>
            </a:r>
          </a:p>
          <a:p>
            <a:pPr marL="0" marR="0">
              <a:spcBef>
                <a:spcPts val="0"/>
              </a:spcBef>
              <a:spcAft>
                <a:spcPts val="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3 tablespoons Balsamic </a:t>
            </a:r>
            <a:r>
              <a:rPr lang="en-US" sz="1200" dirty="0">
                <a:latin typeface="Calibri" panose="020F0502020204030204" pitchFamily="34" charset="0"/>
                <a:ea typeface="Times New Roman" panose="02020603050405020304" pitchFamily="18" charset="0"/>
                <a:cs typeface="Calibri" panose="020F0502020204030204" pitchFamily="34" charset="0"/>
              </a:rPr>
              <a:t>V</a:t>
            </a:r>
            <a:r>
              <a:rPr lang="en-US" sz="1200" dirty="0">
                <a:effectLst/>
                <a:latin typeface="Calibri" panose="020F0502020204030204" pitchFamily="34" charset="0"/>
                <a:ea typeface="Times New Roman" panose="02020603050405020304" pitchFamily="18" charset="0"/>
                <a:cs typeface="Calibri" panose="020F0502020204030204" pitchFamily="34" charset="0"/>
              </a:rPr>
              <a:t>inegar</a:t>
            </a:r>
          </a:p>
          <a:p>
            <a:pPr marL="0" marR="0">
              <a:spcBef>
                <a:spcPts val="0"/>
              </a:spcBef>
              <a:spcAft>
                <a:spcPts val="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1 tablespoon </a:t>
            </a:r>
            <a:r>
              <a:rPr lang="en-US" sz="1200" dirty="0">
                <a:latin typeface="Calibri" panose="020F0502020204030204" pitchFamily="34" charset="0"/>
                <a:ea typeface="Times New Roman" panose="02020603050405020304" pitchFamily="18" charset="0"/>
                <a:cs typeface="Calibri" panose="020F0502020204030204" pitchFamily="34" charset="0"/>
              </a:rPr>
              <a:t>O</a:t>
            </a:r>
            <a:r>
              <a:rPr lang="en-US" sz="1200" dirty="0">
                <a:effectLst/>
                <a:latin typeface="Calibri" panose="020F0502020204030204" pitchFamily="34" charset="0"/>
                <a:ea typeface="Times New Roman" panose="02020603050405020304" pitchFamily="18" charset="0"/>
                <a:cs typeface="Calibri" panose="020F0502020204030204" pitchFamily="34" charset="0"/>
              </a:rPr>
              <a:t>live Oil</a:t>
            </a:r>
          </a:p>
          <a:p>
            <a:pPr marL="0" marR="0">
              <a:spcBef>
                <a:spcPts val="0"/>
              </a:spcBef>
              <a:spcAft>
                <a:spcPts val="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1 teaspoon Salt</a:t>
            </a:r>
          </a:p>
          <a:p>
            <a:pPr marL="0" marR="0">
              <a:spcBef>
                <a:spcPts val="0"/>
              </a:spcBef>
              <a:spcAft>
                <a:spcPts val="0"/>
              </a:spcAft>
            </a:pPr>
            <a:r>
              <a:rPr lang="en-US" sz="1200" dirty="0">
                <a:effectLst/>
                <a:latin typeface="Calibri" panose="020F0502020204030204" pitchFamily="34" charset="0"/>
                <a:ea typeface="Times New Roman" panose="02020603050405020304" pitchFamily="18" charset="0"/>
                <a:cs typeface="Calibri" panose="020F0502020204030204" pitchFamily="34" charset="0"/>
              </a:rPr>
              <a:t>1/4 teaspoon Black </a:t>
            </a:r>
            <a:r>
              <a:rPr lang="en-US" sz="1200" dirty="0">
                <a:latin typeface="Calibri" panose="020F0502020204030204" pitchFamily="34" charset="0"/>
                <a:ea typeface="Times New Roman" panose="02020603050405020304" pitchFamily="18" charset="0"/>
                <a:cs typeface="Calibri" panose="020F0502020204030204" pitchFamily="34" charset="0"/>
              </a:rPr>
              <a:t>P</a:t>
            </a:r>
            <a:r>
              <a:rPr lang="en-US" sz="1200" dirty="0">
                <a:effectLst/>
                <a:latin typeface="Calibri" panose="020F0502020204030204" pitchFamily="34" charset="0"/>
                <a:ea typeface="Times New Roman" panose="02020603050405020304" pitchFamily="18" charset="0"/>
                <a:cs typeface="Calibri" panose="020F0502020204030204" pitchFamily="34" charset="0"/>
              </a:rPr>
              <a:t>epper</a:t>
            </a:r>
          </a:p>
          <a:p>
            <a:pPr marL="0" marR="0" algn="ctr">
              <a:spcBef>
                <a:spcPts val="0"/>
              </a:spcBef>
              <a:spcAft>
                <a:spcPts val="0"/>
              </a:spcAft>
            </a:pPr>
            <a:endParaRPr lang="en-US" sz="1200" b="1" u="sng" dirty="0">
              <a:effectLst/>
              <a:latin typeface="Berlin Sans FB Demi" panose="020E0802020502020306" pitchFamily="34" charset="0"/>
              <a:ea typeface="Times New Roman" panose="02020603050405020304" pitchFamily="18" charset="0"/>
              <a:cs typeface="Times New Roman" panose="02020603050405020304" pitchFamily="18" charset="0"/>
            </a:endParaRPr>
          </a:p>
          <a:p>
            <a:pPr marL="0" marR="0">
              <a:spcBef>
                <a:spcPts val="0"/>
              </a:spcBef>
              <a:spcAft>
                <a:spcPts val="0"/>
              </a:spcAft>
            </a:pPr>
            <a:r>
              <a:rPr lang="en-US" sz="1200" u="sng" dirty="0">
                <a:effectLst/>
                <a:latin typeface="Berlin Sans FB Demi" panose="020E0802020502020306" pitchFamily="34" charset="0"/>
                <a:ea typeface="Times New Roman" panose="02020603050405020304" pitchFamily="18" charset="0"/>
                <a:cs typeface="Times New Roman" panose="02020603050405020304" pitchFamily="18" charset="0"/>
              </a:rPr>
              <a:t>Instructions</a:t>
            </a:r>
          </a:p>
          <a:p>
            <a:pPr marL="171450" marR="0" indent="-171450">
              <a:spcBef>
                <a:spcPts val="0"/>
              </a:spcBef>
              <a:spcAft>
                <a:spcPts val="0"/>
              </a:spcAft>
              <a:buFont typeface="Arial" panose="020B0604020202020204" pitchFamily="34" charset="0"/>
              <a:buChar char="•"/>
            </a:pPr>
            <a:r>
              <a:rPr lang="en-US" sz="1200" dirty="0">
                <a:effectLst/>
                <a:latin typeface="Berlin Sans FB Demi" panose="020E0802020502020306" pitchFamily="34" charset="0"/>
                <a:ea typeface="Times New Roman" panose="02020603050405020304" pitchFamily="18" charset="0"/>
                <a:cs typeface="Times New Roman" panose="02020603050405020304" pitchFamily="18" charset="0"/>
              </a:rPr>
              <a:t> </a:t>
            </a:r>
            <a:r>
              <a:rPr lang="en-US" sz="1200" dirty="0">
                <a:effectLst/>
                <a:latin typeface="Calibri" panose="020F0502020204030204" pitchFamily="34" charset="0"/>
                <a:ea typeface="Times New Roman" panose="02020603050405020304" pitchFamily="18" charset="0"/>
                <a:cs typeface="Calibri" panose="020F0502020204030204" pitchFamily="34" charset="0"/>
              </a:rPr>
              <a:t>Dice the tomatoes and cucumbers into small chunks, finely chop the red onion and parsley. Add the tuna to a large mixing bowl and flake it with a fork (or your fingers, if you prefer). Toss in beans.</a:t>
            </a:r>
          </a:p>
          <a:p>
            <a:pPr marL="171450" marR="0" indent="-171450">
              <a:spcBef>
                <a:spcPts val="0"/>
              </a:spcBef>
              <a:spcAft>
                <a:spcPts val="0"/>
              </a:spcAft>
              <a:buFont typeface="Arial" panose="020B0604020202020204" pitchFamily="34" charset="0"/>
              <a:buChar char="•"/>
            </a:pPr>
            <a:r>
              <a:rPr lang="en-US" sz="1200" dirty="0">
                <a:effectLst/>
                <a:latin typeface="Calibri" panose="020F0502020204030204" pitchFamily="34" charset="0"/>
                <a:ea typeface="Times New Roman" panose="02020603050405020304" pitchFamily="18" charset="0"/>
                <a:cs typeface="Calibri" panose="020F0502020204030204" pitchFamily="34" charset="0"/>
              </a:rPr>
              <a:t>In a small bowl or screw-top jar, combine balsamic vinegar, olive oil, salt, and pepper.</a:t>
            </a:r>
          </a:p>
          <a:p>
            <a:pPr marL="171450" marR="0" indent="-171450">
              <a:spcBef>
                <a:spcPts val="0"/>
              </a:spcBef>
              <a:spcAft>
                <a:spcPts val="0"/>
              </a:spcAft>
              <a:buFont typeface="Arial" panose="020B0604020202020204" pitchFamily="34" charset="0"/>
              <a:buChar char="•"/>
            </a:pPr>
            <a:r>
              <a:rPr lang="en-US" sz="1200" dirty="0">
                <a:effectLst/>
                <a:latin typeface="Calibri" panose="020F0502020204030204" pitchFamily="34" charset="0"/>
                <a:ea typeface="Times New Roman" panose="02020603050405020304" pitchFamily="18" charset="0"/>
                <a:cs typeface="Calibri" panose="020F0502020204030204" pitchFamily="34" charset="0"/>
              </a:rPr>
              <a:t>Whisk or shake well until fully emulsified.</a:t>
            </a:r>
          </a:p>
          <a:p>
            <a:pPr marL="171450" marR="0" indent="-171450">
              <a:spcBef>
                <a:spcPts val="0"/>
              </a:spcBef>
              <a:spcAft>
                <a:spcPts val="0"/>
              </a:spcAft>
              <a:buFont typeface="Arial" panose="020B0604020202020204" pitchFamily="34" charset="0"/>
              <a:buChar char="•"/>
            </a:pPr>
            <a:r>
              <a:rPr lang="en-US" sz="1200" dirty="0">
                <a:effectLst/>
                <a:latin typeface="Calibri" panose="020F0502020204030204" pitchFamily="34" charset="0"/>
                <a:ea typeface="Times New Roman" panose="02020603050405020304" pitchFamily="18" charset="0"/>
                <a:cs typeface="Calibri" panose="020F0502020204030204" pitchFamily="34" charset="0"/>
              </a:rPr>
              <a:t>In a large bowl, mix the pre-cooked quinoa, flaked tuna, diced tomatoes, cucumbers, red onion, parsley, and crumbled feta cheese.</a:t>
            </a:r>
          </a:p>
          <a:p>
            <a:pPr marL="171450" marR="0" indent="-171450">
              <a:spcBef>
                <a:spcPts val="0"/>
              </a:spcBef>
              <a:spcAft>
                <a:spcPts val="0"/>
              </a:spcAft>
              <a:buFont typeface="Arial" panose="020B0604020202020204" pitchFamily="34" charset="0"/>
              <a:buChar char="•"/>
            </a:pPr>
            <a:r>
              <a:rPr lang="en-US" sz="1200" dirty="0">
                <a:effectLst/>
                <a:latin typeface="Calibri" panose="020F0502020204030204" pitchFamily="34" charset="0"/>
                <a:ea typeface="Times New Roman" panose="02020603050405020304" pitchFamily="18" charset="0"/>
                <a:cs typeface="Calibri" panose="020F0502020204030204" pitchFamily="34" charset="0"/>
              </a:rPr>
              <a:t>Pour the dressing over the salad and toss thoroughly to ensure everything is evenly coated.</a:t>
            </a:r>
          </a:p>
          <a:p>
            <a:pPr marL="0" marR="0" algn="ctr">
              <a:spcBef>
                <a:spcPts val="0"/>
              </a:spcBef>
              <a:spcAft>
                <a:spcPts val="0"/>
              </a:spcAft>
            </a:pPr>
            <a:endParaRPr lang="en-US" sz="1200" b="1" u="sng" dirty="0">
              <a:effectLst/>
              <a:latin typeface="Berlin Sans FB Demi" panose="020E0802020502020306" pitchFamily="34" charset="0"/>
              <a:ea typeface="Times New Roman" panose="02020603050405020304" pitchFamily="18" charset="0"/>
              <a:cs typeface="Times New Roman" panose="02020603050405020304" pitchFamily="18" charset="0"/>
            </a:endParaRPr>
          </a:p>
        </p:txBody>
      </p:sp>
      <p:sp>
        <p:nvSpPr>
          <p:cNvPr id="2" name="Text Box 2">
            <a:extLst>
              <a:ext uri="{FF2B5EF4-FFF2-40B4-BE49-F238E27FC236}">
                <a16:creationId xmlns:a16="http://schemas.microsoft.com/office/drawing/2014/main" id="{2E619CC5-F21A-9722-D1F7-AE60A2E0EE7A}"/>
              </a:ext>
            </a:extLst>
          </p:cNvPr>
          <p:cNvSpPr txBox="1">
            <a:spLocks noChangeArrowheads="1"/>
          </p:cNvSpPr>
          <p:nvPr/>
        </p:nvSpPr>
        <p:spPr bwMode="auto">
          <a:xfrm>
            <a:off x="135302" y="447676"/>
            <a:ext cx="3750898" cy="6724647"/>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a:spcBef>
                <a:spcPts val="0"/>
              </a:spcBef>
              <a:spcAft>
                <a:spcPts val="0"/>
              </a:spcAft>
            </a:pPr>
            <a:r>
              <a:rPr lang="en-US" sz="1800" b="1" u="sng" dirty="0">
                <a:effectLst/>
                <a:latin typeface="Calibri" panose="020F0502020204030204" pitchFamily="34" charset="0"/>
                <a:ea typeface="Times New Roman" panose="02020603050405020304" pitchFamily="18" charset="0"/>
                <a:cs typeface="Times New Roman" panose="02020603050405020304" pitchFamily="18" charset="0"/>
              </a:rPr>
              <a:t>Summer Hydration Tips:</a:t>
            </a:r>
          </a:p>
          <a:p>
            <a:pPr marL="0" marR="0">
              <a:spcBef>
                <a:spcPts val="0"/>
              </a:spcBef>
              <a:spcAft>
                <a:spcPts val="0"/>
              </a:spcAft>
            </a:pPr>
            <a:endParaRPr lang="en-US" sz="1800" b="1" u="sng"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endParaRPr lang="en-US" sz="1200" dirty="0">
              <a:latin typeface="Calibri" panose="020F050202020403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endParaRPr lang="en-US" sz="1200"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A new study suggests that milk may be more effective at rehydrating the body than water or sports drinks. This is primarily due to milk's electrolyte content (sodium and potassium) and its ability to be absorbed more slowly, leading to longer-lasting hydration. </a:t>
            </a:r>
          </a:p>
          <a:p>
            <a:pPr marL="0" marR="0" algn="ctr">
              <a:spcBef>
                <a:spcPts val="0"/>
              </a:spcBef>
              <a:spcAft>
                <a:spcPts val="0"/>
              </a:spcAft>
            </a:pPr>
            <a:endParaRPr lang="en-US" sz="1400" b="1" u="sng" dirty="0">
              <a:effectLst/>
              <a:latin typeface="Calibri" panose="020F050202020403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400" b="1" u="sng" dirty="0">
                <a:effectLst/>
                <a:latin typeface="Calibri" panose="020F0502020204030204" pitchFamily="34" charset="0"/>
                <a:ea typeface="Times New Roman" panose="02020603050405020304" pitchFamily="18" charset="0"/>
                <a:cs typeface="Times New Roman" panose="02020603050405020304" pitchFamily="18" charset="0"/>
              </a:rPr>
              <a:t>Here's why milk may be a better choice for hydration</a:t>
            </a: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a:t>
            </a:r>
          </a:p>
          <a:p>
            <a:pPr marL="0" marR="0">
              <a:spcBef>
                <a:spcPts val="0"/>
              </a:spcBef>
              <a:spcAft>
                <a:spcPts val="0"/>
              </a:spcAft>
            </a:pPr>
            <a:r>
              <a:rPr lang="en-US" sz="1200" b="1" u="sng" dirty="0">
                <a:effectLst/>
                <a:latin typeface="Calibri" panose="020F0502020204030204" pitchFamily="34" charset="0"/>
                <a:ea typeface="Times New Roman" panose="02020603050405020304" pitchFamily="18" charset="0"/>
                <a:cs typeface="Times New Roman" panose="02020603050405020304" pitchFamily="18" charset="0"/>
              </a:rPr>
              <a:t>Electrolytes:</a:t>
            </a:r>
          </a:p>
          <a:p>
            <a:pPr marL="0" marR="0">
              <a:spcBef>
                <a:spcPts val="0"/>
              </a:spcBef>
              <a:spcAft>
                <a:spcPts val="0"/>
              </a:spcAf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Milk contains electrolytes like sodium and potassium, which are crucial for fluid balance and retention in the body. </a:t>
            </a:r>
          </a:p>
          <a:p>
            <a:pPr marL="0" marR="0">
              <a:spcBef>
                <a:spcPts val="0"/>
              </a:spcBef>
              <a:spcAft>
                <a:spcPts val="0"/>
              </a:spcAft>
            </a:pPr>
            <a:r>
              <a:rPr lang="en-US" sz="1200" b="1" u="sng" dirty="0">
                <a:effectLst/>
                <a:latin typeface="Calibri" panose="020F0502020204030204" pitchFamily="34" charset="0"/>
                <a:ea typeface="Times New Roman" panose="02020603050405020304" pitchFamily="18" charset="0"/>
                <a:cs typeface="Times New Roman" panose="02020603050405020304" pitchFamily="18" charset="0"/>
              </a:rPr>
              <a:t>Slows Fluid Emptying:</a:t>
            </a:r>
          </a:p>
          <a:p>
            <a:pPr marL="0" marR="0">
              <a:spcBef>
                <a:spcPts val="0"/>
              </a:spcBef>
              <a:spcAft>
                <a:spcPts val="0"/>
              </a:spcAf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 natural sugar, fat, and protein in milk helps slow down the rate at which fluids leave the stomach, allowing for more sustained hydration, according to a study. </a:t>
            </a:r>
          </a:p>
          <a:p>
            <a:pPr marL="0" marR="0">
              <a:spcBef>
                <a:spcPts val="0"/>
              </a:spcBef>
              <a:spcAft>
                <a:spcPts val="0"/>
              </a:spcAft>
            </a:pPr>
            <a:r>
              <a:rPr lang="en-US" sz="1200" b="1" u="sng" dirty="0">
                <a:effectLst/>
                <a:latin typeface="Calibri" panose="020F0502020204030204" pitchFamily="34" charset="0"/>
                <a:ea typeface="Times New Roman" panose="02020603050405020304" pitchFamily="18" charset="0"/>
                <a:cs typeface="Times New Roman" panose="02020603050405020304" pitchFamily="18" charset="0"/>
              </a:rPr>
              <a:t>Maintains Hydration:</a:t>
            </a:r>
          </a:p>
          <a:p>
            <a:pPr marL="0" marR="0">
              <a:spcBef>
                <a:spcPts val="0"/>
              </a:spcBef>
              <a:spcAft>
                <a:spcPts val="0"/>
              </a:spcAf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The body may retain fluids better after consuming milk compared to water or sports drinks. </a:t>
            </a:r>
          </a:p>
          <a:p>
            <a:pPr marL="0" marR="0">
              <a:spcBef>
                <a:spcPts val="0"/>
              </a:spcBef>
              <a:spcAft>
                <a:spcPts val="0"/>
              </a:spcAft>
            </a:pPr>
            <a:r>
              <a:rPr lang="en-US" sz="1200" b="1" u="sng" dirty="0">
                <a:effectLst/>
                <a:latin typeface="Calibri" panose="020F0502020204030204" pitchFamily="34" charset="0"/>
                <a:ea typeface="Times New Roman" panose="02020603050405020304" pitchFamily="18" charset="0"/>
                <a:cs typeface="Times New Roman" panose="02020603050405020304" pitchFamily="18" charset="0"/>
              </a:rPr>
              <a:t>Study Results:</a:t>
            </a:r>
          </a:p>
          <a:p>
            <a:pPr marL="0" marR="0">
              <a:spcBef>
                <a:spcPts val="0"/>
              </a:spcBef>
              <a:spcAft>
                <a:spcPts val="0"/>
              </a:spcAft>
            </a:pPr>
            <a:r>
              <a:rPr lang="en-US" sz="1200" dirty="0">
                <a:effectLst/>
                <a:latin typeface="Calibri" panose="020F0502020204030204" pitchFamily="34" charset="0"/>
                <a:ea typeface="Times New Roman" panose="02020603050405020304" pitchFamily="18" charset="0"/>
                <a:cs typeface="Times New Roman" panose="02020603050405020304" pitchFamily="18" charset="0"/>
              </a:rPr>
              <a:t>One study found that milk was better at maintaining hydration levels after exercise, likely due to its electrolyte content and energy density. </a:t>
            </a:r>
          </a:p>
          <a:p>
            <a:pPr marL="0" marR="0" algn="ctr">
              <a:spcBef>
                <a:spcPts val="0"/>
              </a:spcBef>
              <a:spcAft>
                <a:spcPts val="0"/>
              </a:spcAft>
            </a:pP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While water is essential for hydration, milk can be a valuable alternative, especially in situations where prolonged hydration is needed, plus the added benefit of </a:t>
            </a:r>
            <a:r>
              <a:rPr lang="en-US" sz="1200" b="1" dirty="0">
                <a:latin typeface="Calibri" panose="020F0502020204030204" pitchFamily="34" charset="0"/>
                <a:ea typeface="Times New Roman" panose="02020603050405020304" pitchFamily="18" charset="0"/>
                <a:cs typeface="Times New Roman" panose="02020603050405020304" pitchFamily="18" charset="0"/>
              </a:rPr>
              <a:t>helping meet </a:t>
            </a:r>
            <a:r>
              <a:rPr lang="en-US" sz="1200" b="1" dirty="0">
                <a:effectLst/>
                <a:latin typeface="Calibri" panose="020F0502020204030204" pitchFamily="34" charset="0"/>
                <a:ea typeface="Times New Roman" panose="02020603050405020304" pitchFamily="18" charset="0"/>
                <a:cs typeface="Times New Roman" panose="02020603050405020304" pitchFamily="18" charset="0"/>
              </a:rPr>
              <a:t>protein needs after weight loss surgery. </a:t>
            </a:r>
          </a:p>
          <a:p>
            <a:pPr marL="0" marR="0" algn="ctr">
              <a:spcBef>
                <a:spcPts val="0"/>
              </a:spcBef>
              <a:spcAft>
                <a:spcPts val="0"/>
              </a:spcAft>
            </a:pPr>
            <a:endParaRPr lang="en-US" sz="12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endParaRPr>
          </a:p>
          <a:p>
            <a:pPr marL="0" marR="0" algn="ctr">
              <a:spcBef>
                <a:spcPts val="0"/>
              </a:spcBef>
              <a:spcAft>
                <a:spcPts val="0"/>
              </a:spcAft>
            </a:pPr>
            <a:r>
              <a:rPr lang="en-US" sz="12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Tip: Make sure to select Skim, Low-Fat or Fat </a:t>
            </a:r>
            <a:r>
              <a:rPr lang="en-US" sz="1200" b="1" dirty="0">
                <a:solidFill>
                  <a:srgbClr val="FF0000"/>
                </a:solidFill>
                <a:latin typeface="Calibri" panose="020F0502020204030204" pitchFamily="34" charset="0"/>
                <a:ea typeface="Times New Roman" panose="02020603050405020304" pitchFamily="18" charset="0"/>
                <a:cs typeface="Times New Roman" panose="02020603050405020304" pitchFamily="18" charset="0"/>
              </a:rPr>
              <a:t>F</a:t>
            </a:r>
            <a:r>
              <a:rPr lang="en-US" sz="1200" b="1" dirty="0">
                <a:solidFill>
                  <a:srgbClr val="FF0000"/>
                </a:solidFill>
                <a:effectLst/>
                <a:latin typeface="Calibri" panose="020F0502020204030204" pitchFamily="34" charset="0"/>
                <a:ea typeface="Times New Roman" panose="02020603050405020304" pitchFamily="18" charset="0"/>
                <a:cs typeface="Times New Roman" panose="02020603050405020304" pitchFamily="18" charset="0"/>
              </a:rPr>
              <a:t>ree Milk </a:t>
            </a:r>
          </a:p>
          <a:p>
            <a:pPr marL="0" marR="0">
              <a:spcBef>
                <a:spcPts val="0"/>
              </a:spcBef>
              <a:spcAft>
                <a:spcPts val="0"/>
              </a:spcAft>
            </a:pPr>
            <a:endParaRPr lang="en-US" sz="1800" dirty="0">
              <a:effectLst/>
              <a:latin typeface="Calibri" panose="020F0502020204030204" pitchFamily="34" charset="0"/>
              <a:ea typeface="Times New Roman" panose="02020603050405020304" pitchFamily="18" charset="0"/>
              <a:cs typeface="Times New Roman" panose="02020603050405020304" pitchFamily="18" charset="0"/>
            </a:endParaRPr>
          </a:p>
        </p:txBody>
      </p:sp>
      <p:sp>
        <p:nvSpPr>
          <p:cNvPr id="3" name="Text Box 2">
            <a:extLst>
              <a:ext uri="{FF2B5EF4-FFF2-40B4-BE49-F238E27FC236}">
                <a16:creationId xmlns:a16="http://schemas.microsoft.com/office/drawing/2014/main" id="{ECCAC0CB-3D42-19B1-030B-39BB94ADBF60}"/>
              </a:ext>
            </a:extLst>
          </p:cNvPr>
          <p:cNvSpPr txBox="1">
            <a:spLocks noChangeArrowheads="1"/>
          </p:cNvSpPr>
          <p:nvPr/>
        </p:nvSpPr>
        <p:spPr bwMode="auto">
          <a:xfrm>
            <a:off x="135303" y="7172324"/>
            <a:ext cx="3750897" cy="1771651"/>
          </a:xfrm>
          <a:prstGeom prst="rect">
            <a:avLst/>
          </a:prstGeom>
          <a:solidFill>
            <a:srgbClr val="FFFFFF"/>
          </a:solidFill>
          <a:ln w="9525">
            <a:solidFill>
              <a:srgbClr val="000000"/>
            </a:solidFill>
            <a:miter lim="800000"/>
            <a:headEnd/>
            <a:tailEnd/>
          </a:ln>
        </p:spPr>
        <p:txBody>
          <a:bodyPr rot="0" vert="horz" wrap="square" lIns="91440" tIns="45720" rIns="91440" bIns="45720" anchor="t" anchorCtr="0">
            <a:noAutofit/>
          </a:bodyPr>
          <a:lstStyle/>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US" sz="1400" b="1" i="0" u="sng"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Bariatric Surgeons:</a:t>
            </a:r>
            <a:endParaRPr kumimoji="0" lang="en-US" sz="14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a:p>
            <a:pPr marL="0" marR="0" lvl="0" indent="0" algn="l" defTabSz="457200" rtl="0" eaLnBrk="1" fontAlgn="auto" latinLnBrk="0" hangingPunct="1">
              <a:lnSpc>
                <a:spcPct val="107000"/>
              </a:lnSpc>
              <a:spcBef>
                <a:spcPts val="0"/>
              </a:spcBef>
              <a:buClrTx/>
              <a:buSzTx/>
              <a:buFontTx/>
              <a:buNone/>
              <a:tabLst/>
              <a:defRPr/>
            </a:pPr>
            <a:r>
              <a:rPr kumimoji="0" lang="en-US" sz="14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Dr. Benjamin Biteman</a:t>
            </a:r>
          </a:p>
          <a:p>
            <a:pPr marL="0" marR="0" lvl="0" indent="0" algn="l" defTabSz="457200" rtl="0" eaLnBrk="1" fontAlgn="auto" latinLnBrk="0" hangingPunct="1">
              <a:lnSpc>
                <a:spcPct val="107000"/>
              </a:lnSpc>
              <a:spcBef>
                <a:spcPts val="0"/>
              </a:spcBef>
              <a:buClrTx/>
              <a:buSzTx/>
              <a:buFontTx/>
              <a:buNone/>
              <a:tabLst/>
              <a:defRPr/>
            </a:pPr>
            <a:r>
              <a:rPr lang="en-US" sz="1400" b="1" dirty="0">
                <a:solidFill>
                  <a:prstClr val="black"/>
                </a:solidFill>
                <a:ea typeface="Calibri" panose="020F0502020204030204" pitchFamily="34" charset="0"/>
                <a:cs typeface="Times New Roman" panose="02020603050405020304" pitchFamily="18" charset="0"/>
              </a:rPr>
              <a:t>Dr. Michael Devers</a:t>
            </a:r>
            <a:endParaRPr kumimoji="0" lang="en-US" sz="14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a:p>
            <a:pPr marL="0" marR="0" lvl="0" indent="0" algn="l" defTabSz="457200" rtl="0" eaLnBrk="1" fontAlgn="auto" latinLnBrk="0" hangingPunct="1">
              <a:lnSpc>
                <a:spcPct val="107000"/>
              </a:lnSpc>
              <a:spcBef>
                <a:spcPts val="0"/>
              </a:spcBef>
              <a:buClrTx/>
              <a:buSzTx/>
              <a:buFontTx/>
              <a:buNone/>
              <a:tabLst/>
              <a:defRPr/>
            </a:pPr>
            <a:r>
              <a:rPr kumimoji="0" lang="en-US" sz="14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Dr. Nicholas Gastaldo</a:t>
            </a:r>
            <a:endParaRPr kumimoji="0" lang="en-US" sz="1400" b="0"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a:p>
            <a:pPr marL="0" marR="0" lvl="0" indent="0" algn="l" defTabSz="457200" rtl="0" eaLnBrk="1" fontAlgn="auto" latinLnBrk="0" hangingPunct="1">
              <a:lnSpc>
                <a:spcPct val="107000"/>
              </a:lnSpc>
              <a:spcBef>
                <a:spcPts val="0"/>
              </a:spcBef>
              <a:buClrTx/>
              <a:buSzTx/>
              <a:buFontTx/>
              <a:buNone/>
              <a:tabLst/>
              <a:defRPr/>
            </a:pPr>
            <a:r>
              <a:rPr kumimoji="0" lang="en-US" sz="1400" b="1"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Dr. Robert Woodruff</a:t>
            </a:r>
            <a:endParaRPr kumimoji="0" lang="en-US" sz="1400" b="0"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a:p>
            <a:pPr marL="0" marR="0" lvl="0" indent="0" algn="l" defTabSz="457200" rtl="0" eaLnBrk="1" fontAlgn="auto" latinLnBrk="0" hangingPunct="1">
              <a:lnSpc>
                <a:spcPct val="107000"/>
              </a:lnSpc>
              <a:spcBef>
                <a:spcPts val="0"/>
              </a:spcBef>
              <a:spcAft>
                <a:spcPts val="800"/>
              </a:spcAft>
              <a:buClrTx/>
              <a:buSzTx/>
              <a:buFontTx/>
              <a:buNone/>
              <a:tabLst/>
              <a:defRPr/>
            </a:pPr>
            <a:r>
              <a:rPr kumimoji="0" lang="en-US" sz="1200" b="0" i="1"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rPr>
              <a:t>The biggest thank you we can receive is referrals that you send us from family and friends. </a:t>
            </a:r>
            <a:endParaRPr kumimoji="0" lang="en-US" sz="1200" b="0" i="0" u="none" strike="noStrike" kern="1200" cap="none" spc="0" normalizeH="0" baseline="0" noProof="0" dirty="0">
              <a:ln>
                <a:noFill/>
              </a:ln>
              <a:solidFill>
                <a:prstClr val="black"/>
              </a:solidFill>
              <a:effectLst/>
              <a:uLnTx/>
              <a:uFillTx/>
              <a:ea typeface="Calibri" panose="020F0502020204030204" pitchFamily="34" charset="0"/>
              <a:cs typeface="Times New Roman" panose="02020603050405020304" pitchFamily="18" charset="0"/>
            </a:endParaRPr>
          </a:p>
        </p:txBody>
      </p:sp>
      <p:pic>
        <p:nvPicPr>
          <p:cNvPr id="5" name="Picture 4">
            <a:extLst>
              <a:ext uri="{FF2B5EF4-FFF2-40B4-BE49-F238E27FC236}">
                <a16:creationId xmlns:a16="http://schemas.microsoft.com/office/drawing/2014/main" id="{7B5975A4-579C-3FD0-6523-34B6E709B828}"/>
              </a:ext>
            </a:extLst>
          </p:cNvPr>
          <p:cNvPicPr>
            <a:picLocks noChangeAspect="1"/>
          </p:cNvPicPr>
          <p:nvPr/>
        </p:nvPicPr>
        <p:blipFill>
          <a:blip r:embed="rId5"/>
          <a:stretch>
            <a:fillRect/>
          </a:stretch>
        </p:blipFill>
        <p:spPr>
          <a:xfrm>
            <a:off x="4942702" y="817864"/>
            <a:ext cx="1474444" cy="593124"/>
          </a:xfrm>
          <a:prstGeom prst="rect">
            <a:avLst/>
          </a:prstGeom>
        </p:spPr>
      </p:pic>
      <p:pic>
        <p:nvPicPr>
          <p:cNvPr id="7" name="Picture 6">
            <a:extLst>
              <a:ext uri="{FF2B5EF4-FFF2-40B4-BE49-F238E27FC236}">
                <a16:creationId xmlns:a16="http://schemas.microsoft.com/office/drawing/2014/main" id="{09FC885A-323E-B5B7-24FF-91F448D57A1D}"/>
              </a:ext>
            </a:extLst>
          </p:cNvPr>
          <p:cNvPicPr>
            <a:picLocks noChangeAspect="1"/>
          </p:cNvPicPr>
          <p:nvPr/>
        </p:nvPicPr>
        <p:blipFill>
          <a:blip r:embed="rId6"/>
          <a:stretch>
            <a:fillRect/>
          </a:stretch>
        </p:blipFill>
        <p:spPr>
          <a:xfrm>
            <a:off x="829039" y="832538"/>
            <a:ext cx="2619375" cy="871538"/>
          </a:xfrm>
          <a:prstGeom prst="rect">
            <a:avLst/>
          </a:prstGeom>
        </p:spPr>
      </p:pic>
    </p:spTree>
    <p:extLst>
      <p:ext uri="{BB962C8B-B14F-4D97-AF65-F5344CB8AC3E}">
        <p14:creationId xmlns:p14="http://schemas.microsoft.com/office/powerpoint/2010/main" val="1352327687"/>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2013 - 2022"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 2013 - 2022</Template>
  <TotalTime>444</TotalTime>
  <Words>1512</Words>
  <Application>Microsoft Office PowerPoint</Application>
  <PresentationFormat>Custom</PresentationFormat>
  <Paragraphs>140</Paragraphs>
  <Slides>3</Slides>
  <Notes>0</Notes>
  <HiddenSlides>0</HiddenSlides>
  <MMClips>0</MMClips>
  <ScaleCrop>false</ScaleCrop>
  <HeadingPairs>
    <vt:vector size="6" baseType="variant">
      <vt:variant>
        <vt:lpstr>Fonts Used</vt:lpstr>
      </vt:variant>
      <vt:variant>
        <vt:i4>9</vt:i4>
      </vt:variant>
      <vt:variant>
        <vt:lpstr>Theme</vt:lpstr>
      </vt:variant>
      <vt:variant>
        <vt:i4>1</vt:i4>
      </vt:variant>
      <vt:variant>
        <vt:lpstr>Slide Titles</vt:lpstr>
      </vt:variant>
      <vt:variant>
        <vt:i4>3</vt:i4>
      </vt:variant>
    </vt:vector>
  </HeadingPairs>
  <TitlesOfParts>
    <vt:vector size="13" baseType="lpstr">
      <vt:lpstr>Arial</vt:lpstr>
      <vt:lpstr>Berlin Sans FB Demi</vt:lpstr>
      <vt:lpstr>Book Antiqua</vt:lpstr>
      <vt:lpstr>Calibri</vt:lpstr>
      <vt:lpstr>Calibri Light</vt:lpstr>
      <vt:lpstr>freight-sans-pro</vt:lpstr>
      <vt:lpstr>Gotham</vt:lpstr>
      <vt:lpstr>Roboto Black</vt:lpstr>
      <vt:lpstr>Times New Roman</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Kiedrowski, Timothy</dc:creator>
  <cp:lastModifiedBy>Triveri, Kim</cp:lastModifiedBy>
  <cp:revision>18</cp:revision>
  <cp:lastPrinted>2025-04-04T13:04:11Z</cp:lastPrinted>
  <dcterms:created xsi:type="dcterms:W3CDTF">2024-03-25T14:54:25Z</dcterms:created>
  <dcterms:modified xsi:type="dcterms:W3CDTF">2025-07-14T11:05:23Z</dcterms:modified>
</cp:coreProperties>
</file>